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4"/>
  </p:sldMasterIdLst>
  <p:notesMasterIdLst>
    <p:notesMasterId r:id="rId51"/>
  </p:notesMasterIdLst>
  <p:sldIdLst>
    <p:sldId id="298" r:id="rId5"/>
    <p:sldId id="299" r:id="rId6"/>
    <p:sldId id="297" r:id="rId7"/>
    <p:sldId id="296" r:id="rId8"/>
    <p:sldId id="291" r:id="rId9"/>
    <p:sldId id="292" r:id="rId10"/>
    <p:sldId id="294" r:id="rId11"/>
    <p:sldId id="295" r:id="rId12"/>
    <p:sldId id="302" r:id="rId13"/>
    <p:sldId id="303" r:id="rId14"/>
    <p:sldId id="304" r:id="rId15"/>
    <p:sldId id="305" r:id="rId16"/>
    <p:sldId id="306" r:id="rId17"/>
    <p:sldId id="307" r:id="rId18"/>
    <p:sldId id="323" r:id="rId19"/>
    <p:sldId id="322" r:id="rId20"/>
    <p:sldId id="325" r:id="rId21"/>
    <p:sldId id="329" r:id="rId22"/>
    <p:sldId id="328" r:id="rId23"/>
    <p:sldId id="324" r:id="rId24"/>
    <p:sldId id="330" r:id="rId25"/>
    <p:sldId id="327" r:id="rId26"/>
    <p:sldId id="326" r:id="rId27"/>
    <p:sldId id="309" r:id="rId28"/>
    <p:sldId id="310" r:id="rId29"/>
    <p:sldId id="311" r:id="rId30"/>
    <p:sldId id="312" r:id="rId31"/>
    <p:sldId id="331" r:id="rId32"/>
    <p:sldId id="313" r:id="rId33"/>
    <p:sldId id="332" r:id="rId34"/>
    <p:sldId id="333" r:id="rId35"/>
    <p:sldId id="314" r:id="rId36"/>
    <p:sldId id="315" r:id="rId37"/>
    <p:sldId id="316" r:id="rId38"/>
    <p:sldId id="317" r:id="rId39"/>
    <p:sldId id="319" r:id="rId40"/>
    <p:sldId id="318" r:id="rId41"/>
    <p:sldId id="320" r:id="rId42"/>
    <p:sldId id="334" r:id="rId43"/>
    <p:sldId id="335" r:id="rId44"/>
    <p:sldId id="336" r:id="rId45"/>
    <p:sldId id="337" r:id="rId46"/>
    <p:sldId id="338" r:id="rId47"/>
    <p:sldId id="339" r:id="rId48"/>
    <p:sldId id="300" r:id="rId49"/>
    <p:sldId id="301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398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DC8A10-F924-4E40-8C58-10B13125A777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5F50C-2083-4635-93B6-A8BDC166AD6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5F50C-2083-4635-93B6-A8BDC166AD6B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5F50C-2083-4635-93B6-A8BDC166AD6B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5F50C-2083-4635-93B6-A8BDC166AD6B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5F50C-2083-4635-93B6-A8BDC166AD6B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5F50C-2083-4635-93B6-A8BDC166AD6B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5F50C-2083-4635-93B6-A8BDC166AD6B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5F50C-2083-4635-93B6-A8BDC166AD6B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5F50C-2083-4635-93B6-A8BDC166AD6B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5F50C-2083-4635-93B6-A8BDC166AD6B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5F50C-2083-4635-93B6-A8BDC166AD6B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5F50C-2083-4635-93B6-A8BDC166AD6B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5F50C-2083-4635-93B6-A8BDC166AD6B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5F50C-2083-4635-93B6-A8BDC166AD6B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5F50C-2083-4635-93B6-A8BDC166AD6B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5F50C-2083-4635-93B6-A8BDC166AD6B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5F50C-2083-4635-93B6-A8BDC166AD6B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5F50C-2083-4635-93B6-A8BDC166AD6B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5F50C-2083-4635-93B6-A8BDC166AD6B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5F50C-2083-4635-93B6-A8BDC166AD6B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0CCA11E1-7BBA-408B-B090-4AE05A97E057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244109EE-0740-4239-A02C-B521D655BB5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A11E1-7BBA-408B-B090-4AE05A97E057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109EE-0740-4239-A02C-B521D655BB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A11E1-7BBA-408B-B090-4AE05A97E057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109EE-0740-4239-A02C-B521D655BB5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1710425" y="2882400"/>
            <a:ext cx="5723699" cy="1093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 i="1"/>
            </a:lvl1pPr>
            <a:lvl2pPr lvl="1" algn="ctr" rtl="0">
              <a:spcBef>
                <a:spcPts val="0"/>
              </a:spcBef>
              <a:defRPr i="1"/>
            </a:lvl2pPr>
            <a:lvl3pPr lvl="2" algn="ctr" rtl="0">
              <a:spcBef>
                <a:spcPts val="0"/>
              </a:spcBef>
              <a:defRPr i="1"/>
            </a:lvl3pPr>
            <a:lvl4pPr lvl="3" algn="ctr" rtl="0">
              <a:spcBef>
                <a:spcPts val="0"/>
              </a:spcBef>
              <a:defRPr i="1"/>
            </a:lvl4pPr>
            <a:lvl5pPr lvl="4" algn="ctr" rtl="0">
              <a:spcBef>
                <a:spcPts val="0"/>
              </a:spcBef>
              <a:defRPr i="1"/>
            </a:lvl5pPr>
            <a:lvl6pPr lvl="5" algn="ctr" rtl="0">
              <a:spcBef>
                <a:spcPts val="0"/>
              </a:spcBef>
              <a:defRPr i="1"/>
            </a:lvl6pPr>
            <a:lvl7pPr lvl="6" algn="ctr" rtl="0">
              <a:spcBef>
                <a:spcPts val="0"/>
              </a:spcBef>
              <a:defRPr i="1"/>
            </a:lvl7pPr>
            <a:lvl8pPr lvl="7" algn="ctr" rtl="0">
              <a:spcBef>
                <a:spcPts val="0"/>
              </a:spcBef>
              <a:defRPr i="1"/>
            </a:lvl8pPr>
            <a:lvl9pPr lvl="8" algn="ctr">
              <a:spcBef>
                <a:spcPts val="0"/>
              </a:spcBef>
              <a:defRPr i="1"/>
            </a:lvl9pPr>
          </a:lstStyle>
          <a:p>
            <a:endParaRPr/>
          </a:p>
        </p:txBody>
      </p:sp>
      <p:sp>
        <p:nvSpPr>
          <p:cNvPr id="23" name="Shape 23"/>
          <p:cNvSpPr txBox="1"/>
          <p:nvPr/>
        </p:nvSpPr>
        <p:spPr>
          <a:xfrm>
            <a:off x="3593400" y="1575225"/>
            <a:ext cx="1957200" cy="87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9600" b="1">
                <a:solidFill>
                  <a:srgbClr val="97ABBC"/>
                </a:solidFill>
              </a:rPr>
              <a:t>“</a:t>
            </a:r>
          </a:p>
        </p:txBody>
      </p:sp>
      <p:sp>
        <p:nvSpPr>
          <p:cNvPr id="24" name="Shape 24"/>
          <p:cNvSpPr/>
          <p:nvPr/>
        </p:nvSpPr>
        <p:spPr>
          <a:xfrm>
            <a:off x="5723283" y="2132900"/>
            <a:ext cx="1710300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7434176" y="2132900"/>
            <a:ext cx="1710300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2132900"/>
            <a:ext cx="1710300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/>
          <p:nvPr/>
        </p:nvSpPr>
        <p:spPr>
          <a:xfrm>
            <a:off x="1710424" y="2132900"/>
            <a:ext cx="17103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0"/>
            <a:ext cx="9144000" cy="53238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None/>
              <a:defRPr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None/>
              <a:defRPr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/>
          <p:nvPr/>
        </p:nvSpPr>
        <p:spPr>
          <a:xfrm>
            <a:off x="3047703" y="5323800"/>
            <a:ext cx="3047700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6096270" y="5323800"/>
            <a:ext cx="3047700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1" y="5323800"/>
            <a:ext cx="3047700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893700" y="1831450"/>
            <a:ext cx="6462600" cy="4736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/>
          <p:nvPr/>
        </p:nvSpPr>
        <p:spPr>
          <a:xfrm>
            <a:off x="7356366" y="6755100"/>
            <a:ext cx="893699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" name="Shape 32"/>
          <p:cNvSpPr/>
          <p:nvPr/>
        </p:nvSpPr>
        <p:spPr>
          <a:xfrm>
            <a:off x="8250311" y="6755100"/>
            <a:ext cx="893699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755100"/>
            <a:ext cx="893699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893709" y="6755100"/>
            <a:ext cx="64626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721425" y="3785246"/>
            <a:ext cx="5216699" cy="1546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1pPr>
            <a:lvl2pPr lvl="1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2pPr>
            <a:lvl3pPr lvl="2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3pPr>
            <a:lvl4pPr lvl="3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4pPr>
            <a:lvl5pPr lvl="4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5pPr>
            <a:lvl6pPr lvl="5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6pPr>
            <a:lvl7pPr lvl="6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7pPr>
            <a:lvl8pPr lvl="7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8pPr>
            <a:lvl9pPr lvl="8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9pPr>
          </a:lstStyle>
          <a:p>
            <a:endParaRPr/>
          </a:p>
        </p:txBody>
      </p:sp>
      <p:sp>
        <p:nvSpPr>
          <p:cNvPr id="10" name="Shape 10"/>
          <p:cNvSpPr/>
          <p:nvPr/>
        </p:nvSpPr>
        <p:spPr>
          <a:xfrm>
            <a:off x="5938246" y="3377550"/>
            <a:ext cx="721800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6659860" y="3377550"/>
            <a:ext cx="721800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-1" y="3377550"/>
            <a:ext cx="721800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721424" y="3377550"/>
            <a:ext cx="5216699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 background">
    <p:bg>
      <p:bgPr>
        <a:solidFill>
          <a:srgbClr val="2185C5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7356366" y="6755100"/>
            <a:ext cx="893699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8250311" y="6755100"/>
            <a:ext cx="893699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0" y="6755100"/>
            <a:ext cx="893699" cy="1028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893709" y="6755100"/>
            <a:ext cx="6462600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A11E1-7BBA-408B-B090-4AE05A97E057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109EE-0740-4239-A02C-B521D655BB5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0CCA11E1-7BBA-408B-B090-4AE05A97E057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244109EE-0740-4239-A02C-B521D655BB5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A11E1-7BBA-408B-B090-4AE05A97E057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109EE-0740-4239-A02C-B521D655BB5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A11E1-7BBA-408B-B090-4AE05A97E057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109EE-0740-4239-A02C-B521D655BB5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A11E1-7BBA-408B-B090-4AE05A97E057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109EE-0740-4239-A02C-B521D655BB5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A11E1-7BBA-408B-B090-4AE05A97E057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109EE-0740-4239-A02C-B521D655BB5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A11E1-7BBA-408B-B090-4AE05A97E057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109EE-0740-4239-A02C-B521D655BB5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A11E1-7BBA-408B-B090-4AE05A97E057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109EE-0740-4239-A02C-B521D655BB5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0CCA11E1-7BBA-408B-B090-4AE05A97E057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44109EE-0740-4239-A02C-B521D655BB5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ctrTitle"/>
          </p:nvPr>
        </p:nvSpPr>
        <p:spPr>
          <a:xfrm>
            <a:off x="-457200" y="2057400"/>
            <a:ext cx="9220200" cy="154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sz="4000" b="1" dirty="0"/>
              <a:t/>
            </a:r>
            <a:br>
              <a:rPr lang="en-US" sz="4000" b="1" dirty="0"/>
            </a:br>
            <a:r>
              <a:rPr lang="en-US" sz="4000" b="1" dirty="0"/>
              <a:t>8.Pointers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0" y="-76200"/>
            <a:ext cx="8534400" cy="658368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Changing</a:t>
            </a:r>
            <a:r>
              <a:rPr kumimoji="0" lang="en-US" sz="3600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value of a variable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0" y="493693"/>
            <a:ext cx="8763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800" b="1" dirty="0"/>
              <a:t> </a:t>
            </a:r>
            <a:r>
              <a:rPr lang="en-US" sz="2800" b="1" dirty="0">
                <a:solidFill>
                  <a:srgbClr val="00B050"/>
                </a:solidFill>
              </a:rPr>
              <a:t>Value of a variable </a:t>
            </a:r>
            <a:r>
              <a:rPr lang="en-US" sz="2800" b="1" dirty="0">
                <a:solidFill>
                  <a:srgbClr val="002060"/>
                </a:solidFill>
              </a:rPr>
              <a:t>= *(&amp;</a:t>
            </a:r>
            <a:r>
              <a:rPr lang="en-US" sz="2800" b="1" dirty="0" err="1">
                <a:solidFill>
                  <a:srgbClr val="002060"/>
                </a:solidFill>
              </a:rPr>
              <a:t>var_name</a:t>
            </a:r>
            <a:r>
              <a:rPr lang="en-US" sz="2800" b="1" dirty="0">
                <a:solidFill>
                  <a:srgbClr val="002060"/>
                </a:solidFill>
              </a:rPr>
              <a:t>)</a:t>
            </a:r>
            <a:endParaRPr lang="en-US" sz="2800" b="1" dirty="0">
              <a:solidFill>
                <a:srgbClr val="FF33CC"/>
              </a:solidFill>
            </a:endParaRPr>
          </a:p>
          <a:p>
            <a:endParaRPr lang="en-US" sz="2800" b="1" dirty="0">
              <a:solidFill>
                <a:srgbClr val="FF33CC"/>
              </a:solidFill>
            </a:endParaRPr>
          </a:p>
          <a:p>
            <a:r>
              <a:rPr lang="en-US" sz="2800" b="1" dirty="0">
                <a:solidFill>
                  <a:srgbClr val="FF33CC"/>
                </a:solidFill>
              </a:rPr>
              <a:t>     </a:t>
            </a:r>
            <a:r>
              <a:rPr lang="en-US" sz="2800" b="1" dirty="0" err="1">
                <a:solidFill>
                  <a:srgbClr val="FF33CC"/>
                </a:solidFill>
              </a:rPr>
              <a:t>int</a:t>
            </a:r>
            <a:r>
              <a:rPr lang="en-US" sz="2800" b="1" dirty="0">
                <a:solidFill>
                  <a:srgbClr val="FF33CC"/>
                </a:solidFill>
              </a:rPr>
              <a:t> x=5;   // x = x+2;</a:t>
            </a:r>
          </a:p>
          <a:p>
            <a:r>
              <a:rPr lang="en-US" sz="2800" b="1" dirty="0">
                <a:solidFill>
                  <a:srgbClr val="FF33CC"/>
                </a:solidFill>
              </a:rPr>
              <a:t>     // modifying the value of x</a:t>
            </a:r>
          </a:p>
          <a:p>
            <a:r>
              <a:rPr lang="en-US" sz="2800" b="1" dirty="0">
                <a:solidFill>
                  <a:srgbClr val="FF33CC"/>
                </a:solidFill>
              </a:rPr>
              <a:t>     </a:t>
            </a:r>
            <a:r>
              <a:rPr lang="en-US" sz="2800" b="1" dirty="0">
                <a:solidFill>
                  <a:srgbClr val="0070C0"/>
                </a:solidFill>
              </a:rPr>
              <a:t>*(&amp;x) = *(&amp;x) + 2;   </a:t>
            </a:r>
            <a:r>
              <a:rPr lang="en-US" sz="2800" b="1" dirty="0">
                <a:solidFill>
                  <a:srgbClr val="FF33CC"/>
                </a:solidFill>
              </a:rPr>
              <a:t>// x=x+2;</a:t>
            </a:r>
          </a:p>
          <a:p>
            <a:r>
              <a:rPr lang="en-US" sz="2800" b="1" dirty="0">
                <a:solidFill>
                  <a:srgbClr val="FF33CC"/>
                </a:solidFill>
              </a:rPr>
              <a:t>     </a:t>
            </a:r>
            <a:r>
              <a:rPr lang="en-US" sz="2800" b="1" dirty="0" err="1">
                <a:solidFill>
                  <a:srgbClr val="FF33CC"/>
                </a:solidFill>
              </a:rPr>
              <a:t>cout</a:t>
            </a:r>
            <a:r>
              <a:rPr lang="en-US" sz="2800" b="1" dirty="0">
                <a:solidFill>
                  <a:srgbClr val="FF33CC"/>
                </a:solidFill>
              </a:rPr>
              <a:t>&lt;&lt;“x=”&lt;&lt;x;  // x=7	</a:t>
            </a:r>
          </a:p>
          <a:p>
            <a:endParaRPr lang="en-US" sz="2800" b="1" dirty="0">
              <a:solidFill>
                <a:srgbClr val="FF33CC"/>
              </a:solidFill>
            </a:endParaRPr>
          </a:p>
          <a:p>
            <a:r>
              <a:rPr lang="en-US" sz="2800" b="1" dirty="0"/>
              <a:t>Note:</a:t>
            </a:r>
            <a:r>
              <a:rPr lang="en-US" sz="2800" b="1" dirty="0">
                <a:solidFill>
                  <a:srgbClr val="FF33CC"/>
                </a:solidFill>
              </a:rPr>
              <a:t>  </a:t>
            </a: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*(&amp;x) = x            </a:t>
            </a:r>
          </a:p>
          <a:p>
            <a:r>
              <a:rPr lang="en-US" sz="2800" b="1" dirty="0">
                <a:solidFill>
                  <a:srgbClr val="FF33CC"/>
                </a:solidFill>
              </a:rPr>
              <a:t>    		</a:t>
            </a:r>
          </a:p>
          <a:p>
            <a:r>
              <a:rPr lang="en-US" sz="2800" b="1" dirty="0"/>
              <a:t>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0" y="-76200"/>
            <a:ext cx="8534400" cy="658368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Pointer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493693"/>
            <a:ext cx="8763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800" b="1" dirty="0"/>
              <a:t> </a:t>
            </a:r>
            <a:r>
              <a:rPr lang="en-US" sz="2800" b="1" dirty="0">
                <a:solidFill>
                  <a:srgbClr val="00B050"/>
                </a:solidFill>
              </a:rPr>
              <a:t>A pointer is a variable which stores address of another variable of the same type. </a:t>
            </a:r>
          </a:p>
          <a:p>
            <a:pPr>
              <a:buFont typeface="Arial" pitchFamily="34" charset="0"/>
              <a:buChar char="•"/>
            </a:pPr>
            <a:r>
              <a:rPr lang="en-US" sz="2800" b="1" dirty="0">
                <a:solidFill>
                  <a:srgbClr val="00B0F0"/>
                </a:solidFill>
              </a:rPr>
              <a:t>Syntax:    </a:t>
            </a:r>
            <a:r>
              <a:rPr lang="en-US" sz="2800" b="1" dirty="0" err="1">
                <a:solidFill>
                  <a:srgbClr val="FF33CC"/>
                </a:solidFill>
              </a:rPr>
              <a:t>data_type</a:t>
            </a:r>
            <a:r>
              <a:rPr lang="en-US" sz="2800" b="1" dirty="0">
                <a:solidFill>
                  <a:srgbClr val="FF33CC"/>
                </a:solidFill>
              </a:rPr>
              <a:t> *</a:t>
            </a:r>
            <a:r>
              <a:rPr lang="en-US" sz="2800" b="1" dirty="0" err="1">
                <a:solidFill>
                  <a:srgbClr val="FF33CC"/>
                </a:solidFill>
              </a:rPr>
              <a:t>ptr_var</a:t>
            </a:r>
            <a:r>
              <a:rPr lang="en-US" sz="2800" b="1" dirty="0">
                <a:solidFill>
                  <a:srgbClr val="FF33CC"/>
                </a:solidFill>
              </a:rPr>
              <a:t>;</a:t>
            </a:r>
          </a:p>
          <a:p>
            <a:r>
              <a:rPr lang="en-US" sz="2800" b="1" dirty="0">
                <a:solidFill>
                  <a:srgbClr val="00B0F0"/>
                </a:solidFill>
              </a:rPr>
              <a:t>Example:</a:t>
            </a:r>
            <a:r>
              <a:rPr lang="en-US" sz="2800" b="1" dirty="0">
                <a:solidFill>
                  <a:srgbClr val="FF33CC"/>
                </a:solidFill>
              </a:rPr>
              <a:t> </a:t>
            </a:r>
            <a:r>
              <a:rPr lang="en-US" sz="2800" b="1" dirty="0" err="1">
                <a:solidFill>
                  <a:srgbClr val="FF33CC"/>
                </a:solidFill>
              </a:rPr>
              <a:t>int</a:t>
            </a:r>
            <a:r>
              <a:rPr lang="en-US" sz="2800" b="1" dirty="0">
                <a:solidFill>
                  <a:srgbClr val="FF33CC"/>
                </a:solidFill>
              </a:rPr>
              <a:t> *</a:t>
            </a:r>
            <a:r>
              <a:rPr lang="en-US" sz="2800" b="1" dirty="0" err="1">
                <a:solidFill>
                  <a:srgbClr val="FF33CC"/>
                </a:solidFill>
              </a:rPr>
              <a:t>ptr</a:t>
            </a:r>
            <a:r>
              <a:rPr lang="en-US" sz="2800" b="1" dirty="0">
                <a:solidFill>
                  <a:srgbClr val="FF33CC"/>
                </a:solidFill>
              </a:rPr>
              <a:t>;</a:t>
            </a:r>
          </a:p>
          <a:p>
            <a:pPr>
              <a:buFont typeface="Wingdings" pitchFamily="2" charset="2"/>
              <a:buChar char="ü"/>
            </a:pPr>
            <a:r>
              <a:rPr lang="en-US" sz="2800" b="1" dirty="0">
                <a:solidFill>
                  <a:srgbClr val="FF33CC"/>
                </a:solidFill>
              </a:rPr>
              <a:t> </a:t>
            </a:r>
            <a:r>
              <a:rPr lang="en-US" sz="2800" b="1" dirty="0">
                <a:solidFill>
                  <a:srgbClr val="002060"/>
                </a:solidFill>
              </a:rPr>
              <a:t>As it is a variable, it also has name, value and address fields.</a:t>
            </a:r>
          </a:p>
          <a:p>
            <a:pPr>
              <a:buFont typeface="Wingdings" pitchFamily="2" charset="2"/>
              <a:buChar char="ü"/>
            </a:pPr>
            <a:r>
              <a:rPr lang="en-US" sz="2800" b="1" dirty="0">
                <a:solidFill>
                  <a:srgbClr val="FF33CC"/>
                </a:solidFill>
              </a:rPr>
              <a:t> </a:t>
            </a:r>
            <a:r>
              <a:rPr lang="en-US" sz="2800" b="1" dirty="0">
                <a:solidFill>
                  <a:srgbClr val="C00000"/>
                </a:solidFill>
              </a:rPr>
              <a:t>As The value of pointer is a RAM address, it is an unsigned number (not negative)</a:t>
            </a:r>
          </a:p>
          <a:p>
            <a:pPr>
              <a:buFont typeface="Wingdings" pitchFamily="2" charset="2"/>
              <a:buChar char="ü"/>
            </a:pPr>
            <a:r>
              <a:rPr lang="en-US" sz="2800" b="1" dirty="0">
                <a:solidFill>
                  <a:srgbClr val="FF33CC"/>
                </a:solidFill>
              </a:rPr>
              <a:t> </a:t>
            </a:r>
            <a:r>
              <a:rPr lang="en-US" sz="2800" b="1" dirty="0">
                <a:solidFill>
                  <a:srgbClr val="FFC000"/>
                </a:solidFill>
              </a:rPr>
              <a:t>The default value of a pointer is  garbage.</a:t>
            </a:r>
          </a:p>
          <a:p>
            <a:pPr>
              <a:buFont typeface="Wingdings" pitchFamily="2" charset="2"/>
              <a:buChar char="ü"/>
            </a:pPr>
            <a:r>
              <a:rPr lang="en-US" sz="2800" b="1" dirty="0">
                <a:solidFill>
                  <a:srgbClr val="FF33CC"/>
                </a:solidFill>
              </a:rPr>
              <a:t> </a:t>
            </a:r>
            <a:r>
              <a:rPr lang="en-US" sz="2800" b="1" dirty="0">
                <a:solidFill>
                  <a:srgbClr val="7030A0"/>
                </a:solidFill>
              </a:rPr>
              <a:t>To know the address  </a:t>
            </a:r>
            <a:r>
              <a:rPr lang="en-US" sz="2800" b="1" dirty="0">
                <a:solidFill>
                  <a:srgbClr val="FF33CC"/>
                </a:solidFill>
              </a:rPr>
              <a:t>= &amp;</a:t>
            </a:r>
            <a:r>
              <a:rPr lang="en-US" sz="2800" b="1" dirty="0" err="1">
                <a:solidFill>
                  <a:srgbClr val="FF33CC"/>
                </a:solidFill>
              </a:rPr>
              <a:t>ptr</a:t>
            </a:r>
            <a:r>
              <a:rPr lang="en-US" sz="2800" b="1" dirty="0">
                <a:solidFill>
                  <a:srgbClr val="FF33CC"/>
                </a:solidFill>
              </a:rPr>
              <a:t> </a:t>
            </a:r>
          </a:p>
          <a:p>
            <a:r>
              <a:rPr lang="en-US" sz="2800" b="1" dirty="0"/>
              <a:t>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0" y="-76200"/>
            <a:ext cx="8534400" cy="658368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Pointer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 l="11875" t="20588" r="53750" b="39412"/>
          <a:stretch>
            <a:fillRect/>
          </a:stretch>
        </p:blipFill>
        <p:spPr bwMode="auto">
          <a:xfrm>
            <a:off x="685800" y="685800"/>
            <a:ext cx="69342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 r="49070" b="60787"/>
          <a:stretch>
            <a:fillRect/>
          </a:stretch>
        </p:blipFill>
        <p:spPr bwMode="auto">
          <a:xfrm>
            <a:off x="609600" y="4191000"/>
            <a:ext cx="70866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0" y="-76200"/>
            <a:ext cx="8534400" cy="658368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Changing value of a variable using a Pointer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106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800" b="1" dirty="0">
                <a:solidFill>
                  <a:srgbClr val="7030A0"/>
                </a:solidFill>
              </a:rPr>
              <a:t>A pointer can be assigned the address of another variable</a:t>
            </a:r>
          </a:p>
          <a:p>
            <a:r>
              <a:rPr lang="en-US" sz="2800" b="1" dirty="0"/>
              <a:t>	</a:t>
            </a:r>
            <a:r>
              <a:rPr lang="en-US" sz="2800" b="1" dirty="0">
                <a:solidFill>
                  <a:srgbClr val="00B050"/>
                </a:solidFill>
              </a:rPr>
              <a:t>p = &amp;x;</a:t>
            </a:r>
          </a:p>
          <a:p>
            <a:pPr>
              <a:buFont typeface="Wingdings" pitchFamily="2" charset="2"/>
              <a:buChar char="ü"/>
            </a:pPr>
            <a:r>
              <a:rPr lang="en-US" sz="2800" b="1" dirty="0">
                <a:solidFill>
                  <a:srgbClr val="0070C0"/>
                </a:solidFill>
              </a:rPr>
              <a:t>Now, we can change the value of x using pointer as follows:</a:t>
            </a:r>
          </a:p>
          <a:p>
            <a:r>
              <a:rPr lang="en-US" sz="2800" b="1" dirty="0"/>
              <a:t>	</a:t>
            </a:r>
            <a:r>
              <a:rPr lang="en-US" sz="2800" b="1" dirty="0">
                <a:solidFill>
                  <a:srgbClr val="00B050"/>
                </a:solidFill>
              </a:rPr>
              <a:t>*p = *p +2;</a:t>
            </a:r>
          </a:p>
          <a:p>
            <a:r>
              <a:rPr lang="en-US" sz="2800" b="1" dirty="0"/>
              <a:t>  </a:t>
            </a:r>
          </a:p>
          <a:p>
            <a:r>
              <a:rPr lang="en-US" sz="2800" b="1" dirty="0">
                <a:solidFill>
                  <a:srgbClr val="FFC000"/>
                </a:solidFill>
              </a:rPr>
              <a:t>Can be simplified as:</a:t>
            </a:r>
          </a:p>
          <a:p>
            <a:r>
              <a:rPr lang="en-US" sz="2800" b="1" dirty="0"/>
              <a:t>	</a:t>
            </a:r>
            <a:r>
              <a:rPr lang="en-US" sz="2800" b="1" dirty="0">
                <a:solidFill>
                  <a:srgbClr val="FF0066"/>
                </a:solidFill>
              </a:rPr>
              <a:t>*(&amp;x) = *(&amp;x) + 2   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// putting  p=&amp;x;</a:t>
            </a:r>
          </a:p>
          <a:p>
            <a:r>
              <a:rPr lang="en-US" sz="2800" b="1" dirty="0">
                <a:solidFill>
                  <a:srgbClr val="FF0066"/>
                </a:solidFill>
              </a:rPr>
              <a:t>	    x   = x   + 2	</a:t>
            </a:r>
          </a:p>
          <a:p>
            <a:pPr>
              <a:buFont typeface="Wingdings" pitchFamily="2" charset="2"/>
              <a:buChar char="ü"/>
            </a:pPr>
            <a:endParaRPr lang="en-US" sz="2800"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0" y="-76200"/>
            <a:ext cx="8534400" cy="658368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 l="11250" t="21765" r="43750" b="27647"/>
          <a:stretch>
            <a:fillRect/>
          </a:stretch>
        </p:blipFill>
        <p:spPr bwMode="auto">
          <a:xfrm>
            <a:off x="304800" y="838200"/>
            <a:ext cx="54864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 r="72093" b="70225"/>
          <a:stretch>
            <a:fillRect/>
          </a:stretch>
        </p:blipFill>
        <p:spPr bwMode="auto">
          <a:xfrm>
            <a:off x="381000" y="4419600"/>
            <a:ext cx="8458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152400" y="76200"/>
            <a:ext cx="8534400" cy="658368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Changing value of a variable using a Pointer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685800" y="2971799"/>
            <a:ext cx="7772400" cy="68582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 b="1" dirty="0">
                <a:solidFill>
                  <a:schemeClr val="bg1"/>
                </a:solidFill>
              </a:rPr>
              <a:t>Exercise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0" y="762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Predict the output of the program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 l="11875" t="20588" r="48750" b="45294"/>
          <a:stretch>
            <a:fillRect/>
          </a:stretch>
        </p:blipFill>
        <p:spPr bwMode="auto">
          <a:xfrm>
            <a:off x="533400" y="990600"/>
            <a:ext cx="78486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828800" y="609600"/>
            <a:ext cx="228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int</a:t>
            </a:r>
            <a:r>
              <a:rPr lang="en-US" dirty="0"/>
              <a:t> *p;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0" y="762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Predict the output of the program</a:t>
            </a:r>
          </a:p>
        </p:txBody>
      </p:sp>
      <p:sp>
        <p:nvSpPr>
          <p:cNvPr id="4" name="Rectangle 3"/>
          <p:cNvSpPr/>
          <p:nvPr/>
        </p:nvSpPr>
        <p:spPr>
          <a:xfrm>
            <a:off x="1143000" y="1752600"/>
            <a:ext cx="15240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76400" y="1905000"/>
            <a:ext cx="83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00200" y="10668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x</a:t>
            </a:r>
          </a:p>
        </p:txBody>
      </p:sp>
      <p:sp>
        <p:nvSpPr>
          <p:cNvPr id="8" name="Rectangle 7"/>
          <p:cNvSpPr/>
          <p:nvPr/>
        </p:nvSpPr>
        <p:spPr>
          <a:xfrm>
            <a:off x="3352800" y="1828800"/>
            <a:ext cx="15240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505200" y="114300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96000" y="1905000"/>
            <a:ext cx="15240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553200" y="12192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90600" y="289560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66"/>
                </a:solidFill>
              </a:rPr>
              <a:t>0x6dfeec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00400" y="2895600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0x6dfee8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19800" y="297180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0x6dfee4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0" y="762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Predict the output of the program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12500" t="38235" r="41250" b="37059"/>
          <a:stretch>
            <a:fillRect/>
          </a:stretch>
        </p:blipFill>
        <p:spPr bwMode="auto">
          <a:xfrm>
            <a:off x="457200" y="914400"/>
            <a:ext cx="77724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0" y="762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Predict the output of the program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600" y="1752600"/>
            <a:ext cx="15240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3000" y="1905000"/>
            <a:ext cx="83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6800" y="10668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x</a:t>
            </a:r>
          </a:p>
        </p:txBody>
      </p:sp>
      <p:sp>
        <p:nvSpPr>
          <p:cNvPr id="8" name="Rectangle 7"/>
          <p:cNvSpPr/>
          <p:nvPr/>
        </p:nvSpPr>
        <p:spPr>
          <a:xfrm>
            <a:off x="2819400" y="1828800"/>
            <a:ext cx="15240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276600" y="11430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562600" y="1905000"/>
            <a:ext cx="15240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019800" y="12192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7200" y="289560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66"/>
                </a:solidFill>
              </a:rPr>
              <a:t>0x6dfeec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667000" y="2895600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0x6dfee8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86400" y="297180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0x6dfee4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62600" y="2133600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0x6dfee8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48000" y="2057400"/>
            <a:ext cx="1295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223045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67000" y="4572000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turboc</a:t>
            </a:r>
            <a:r>
              <a:rPr lang="en-US" dirty="0"/>
              <a:t>  2bytes  -32768 to +32767</a:t>
            </a:r>
          </a:p>
          <a:p>
            <a:r>
              <a:rPr lang="en-US" dirty="0"/>
              <a:t>Code Blocks 4 bytes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subTitle" idx="4294967295"/>
          </p:nvPr>
        </p:nvSpPr>
        <p:spPr>
          <a:xfrm>
            <a:off x="916025" y="1957950"/>
            <a:ext cx="5561100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 b="1" dirty="0" smtClean="0">
                <a:solidFill>
                  <a:srgbClr val="2185C5"/>
                </a:solidFill>
              </a:rPr>
              <a:t>Mrs. kvb</a:t>
            </a:r>
            <a:endParaRPr lang="en" sz="4800" b="1" dirty="0">
              <a:solidFill>
                <a:srgbClr val="2185C5"/>
              </a:solidFill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body" idx="4294967295"/>
          </p:nvPr>
        </p:nvSpPr>
        <p:spPr>
          <a:xfrm>
            <a:off x="990600" y="2895600"/>
            <a:ext cx="6781800" cy="2660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 dirty="0"/>
              <a:t>Sr. Lecturer, Information Technology,</a:t>
            </a:r>
          </a:p>
          <a:p>
            <a:pPr lvl="0">
              <a:spcBef>
                <a:spcPts val="0"/>
              </a:spcBef>
              <a:buNone/>
            </a:pPr>
            <a:r>
              <a:rPr lang="en" sz="2800" smtClean="0"/>
              <a:t>SBMP</a:t>
            </a:r>
            <a:endParaRPr lang="en" sz="2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0" y="762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Predict the output of the program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 l="11875" t="27059" r="48750" b="58596"/>
          <a:stretch>
            <a:fillRect/>
          </a:stretch>
        </p:blipFill>
        <p:spPr bwMode="auto">
          <a:xfrm>
            <a:off x="685800" y="762000"/>
            <a:ext cx="7391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685800" y="4186535"/>
            <a:ext cx="15240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0" y="4338935"/>
            <a:ext cx="83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3500735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x</a:t>
            </a:r>
          </a:p>
        </p:txBody>
      </p:sp>
      <p:sp>
        <p:nvSpPr>
          <p:cNvPr id="9" name="Rectangle 8"/>
          <p:cNvSpPr/>
          <p:nvPr/>
        </p:nvSpPr>
        <p:spPr>
          <a:xfrm>
            <a:off x="2895600" y="4262735"/>
            <a:ext cx="15240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352800" y="3576935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638800" y="4338935"/>
            <a:ext cx="15240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096000" y="3653135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3400" y="5329535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66"/>
                </a:solidFill>
              </a:rPr>
              <a:t>0x6dfeec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43200" y="5329535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0x6dfee8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62600" y="5405735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0x6dfee4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52800" y="4415135"/>
            <a:ext cx="83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6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38800" y="4567535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0x6dfee8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0" y="762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Predict the output of the program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 l="11875" t="41404" r="48750" b="30588"/>
          <a:stretch>
            <a:fillRect/>
          </a:stretch>
        </p:blipFill>
        <p:spPr bwMode="auto">
          <a:xfrm>
            <a:off x="609600" y="990600"/>
            <a:ext cx="73914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0" y="762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Predict the output of the program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600" y="1752600"/>
            <a:ext cx="15240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3000" y="1905000"/>
            <a:ext cx="83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6800" y="10668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x</a:t>
            </a:r>
          </a:p>
        </p:txBody>
      </p:sp>
      <p:sp>
        <p:nvSpPr>
          <p:cNvPr id="8" name="Rectangle 7"/>
          <p:cNvSpPr/>
          <p:nvPr/>
        </p:nvSpPr>
        <p:spPr>
          <a:xfrm>
            <a:off x="2819400" y="1828800"/>
            <a:ext cx="15240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276600" y="11430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562600" y="1905000"/>
            <a:ext cx="15240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019800" y="12192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7200" y="289560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66"/>
                </a:solidFill>
              </a:rPr>
              <a:t>0x6dfeec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667000" y="2895600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0x6dfee8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86400" y="297180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0x6dfee4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76600" y="1981200"/>
            <a:ext cx="83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6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62600" y="213360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66"/>
                </a:solidFill>
              </a:rPr>
              <a:t>0x6dfeec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0" y="762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Predict the output of the program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t="4582" r="70556" b="23705"/>
          <a:stretch>
            <a:fillRect/>
          </a:stretch>
        </p:blipFill>
        <p:spPr bwMode="auto">
          <a:xfrm>
            <a:off x="1066800" y="533399"/>
            <a:ext cx="6629400" cy="601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67"/>
          <p:cNvSpPr txBox="1">
            <a:spLocks noGrp="1"/>
          </p:cNvSpPr>
          <p:nvPr>
            <p:ph type="body" idx="4294967295"/>
          </p:nvPr>
        </p:nvSpPr>
        <p:spPr>
          <a:xfrm>
            <a:off x="152400" y="2286000"/>
            <a:ext cx="8839200" cy="609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None/>
            </a:pPr>
            <a:endParaRPr lang="en-US" sz="2800" b="1" dirty="0">
              <a:solidFill>
                <a:schemeClr val="accent6"/>
              </a:solidFill>
            </a:endParaRPr>
          </a:p>
          <a:p>
            <a:pPr algn="just">
              <a:buNone/>
            </a:pPr>
            <a:r>
              <a:rPr lang="en-US" sz="2800" b="1" dirty="0">
                <a:solidFill>
                  <a:schemeClr val="accent6"/>
                </a:solidFill>
              </a:rPr>
              <a:t> 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304800" y="2465832"/>
            <a:ext cx="8534400" cy="658368"/>
          </a:xfrm>
          <a:prstGeom prst="rect">
            <a:avLst/>
          </a:prstGeom>
        </p:spPr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A variable can be accessible out side the scope using a pointer.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US" sz="3600" b="1" dirty="0">
                <a:solidFill>
                  <a:srgbClr val="FF0066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A function can Return multiple values using a pointer.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US" sz="3600" b="1" dirty="0">
                <a:solidFill>
                  <a:srgbClr val="FF0066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3600" b="1" dirty="0">
                <a:solidFill>
                  <a:srgbClr val="7030A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call-by-reference or pass-by-reference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0" y="-76200"/>
            <a:ext cx="8534400" cy="658368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Pass-by-reference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493693"/>
            <a:ext cx="8763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800" b="1" dirty="0"/>
              <a:t> </a:t>
            </a:r>
            <a:r>
              <a:rPr lang="en-US" sz="2800" b="1" dirty="0">
                <a:solidFill>
                  <a:srgbClr val="00B050"/>
                </a:solidFill>
              </a:rPr>
              <a:t>We can write swapping number program using pointers.</a:t>
            </a:r>
            <a:endParaRPr lang="en-US" sz="2800" b="1" dirty="0">
              <a:solidFill>
                <a:srgbClr val="FF33CC"/>
              </a:solidFill>
            </a:endParaRPr>
          </a:p>
          <a:p>
            <a:r>
              <a:rPr lang="en-US" sz="2800" b="1" dirty="0"/>
              <a:t>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 l="11250" t="26471" r="52500" b="27647"/>
          <a:stretch>
            <a:fillRect/>
          </a:stretch>
        </p:blipFill>
        <p:spPr bwMode="auto">
          <a:xfrm>
            <a:off x="457200" y="1676400"/>
            <a:ext cx="8534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0" y="-76200"/>
            <a:ext cx="8534400" cy="658368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Pass-by-reference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493693"/>
            <a:ext cx="8763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800" b="1" dirty="0"/>
              <a:t> </a:t>
            </a:r>
            <a:r>
              <a:rPr lang="en-US" sz="2800" b="1" dirty="0">
                <a:solidFill>
                  <a:srgbClr val="FF33CC"/>
                </a:solidFill>
              </a:rPr>
              <a:t>The address of x and y are passed to pointers p and q respectively.</a:t>
            </a:r>
          </a:p>
          <a:p>
            <a:r>
              <a:rPr lang="en-US" sz="2800" b="1" dirty="0"/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11250" t="21765" r="46875" b="28823"/>
          <a:stretch>
            <a:fillRect/>
          </a:stretch>
        </p:blipFill>
        <p:spPr bwMode="auto">
          <a:xfrm>
            <a:off x="533400" y="1524000"/>
            <a:ext cx="7848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572000" y="49530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*(</a:t>
            </a:r>
            <a:r>
              <a:rPr lang="en-US" b="1" dirty="0">
                <a:solidFill>
                  <a:srgbClr val="FF0066"/>
                </a:solidFill>
              </a:rPr>
              <a:t>0x6dfeec</a:t>
            </a:r>
            <a:r>
              <a:rPr lang="en-US" dirty="0"/>
              <a:t>) = x</a:t>
            </a:r>
          </a:p>
          <a:p>
            <a:r>
              <a:rPr lang="en-US" dirty="0"/>
              <a:t>X=y;</a:t>
            </a:r>
          </a:p>
          <a:p>
            <a:r>
              <a:rPr lang="en-US" dirty="0"/>
              <a:t>Y=temp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0" y="-76200"/>
            <a:ext cx="8534400" cy="658368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Pass-by-reference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493693"/>
            <a:ext cx="8763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800" b="1" dirty="0"/>
              <a:t> </a:t>
            </a:r>
            <a:r>
              <a:rPr lang="en-US" sz="2800" b="1" dirty="0">
                <a:solidFill>
                  <a:srgbClr val="002060"/>
                </a:solidFill>
              </a:rPr>
              <a:t>Observe the value of p and q. They are addresses of x and y respectively.</a:t>
            </a:r>
          </a:p>
          <a:p>
            <a:r>
              <a:rPr lang="en-US" sz="2800" b="1" dirty="0"/>
              <a:t>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r="58362" b="20259"/>
          <a:stretch>
            <a:fillRect/>
          </a:stretch>
        </p:blipFill>
        <p:spPr bwMode="auto">
          <a:xfrm>
            <a:off x="152400" y="1371600"/>
            <a:ext cx="83058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0" y="-76200"/>
            <a:ext cx="8534400" cy="658368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Pass-by-reference</a:t>
            </a:r>
          </a:p>
        </p:txBody>
      </p:sp>
      <p:sp>
        <p:nvSpPr>
          <p:cNvPr id="5" name="Rectangle 4"/>
          <p:cNvSpPr/>
          <p:nvPr/>
        </p:nvSpPr>
        <p:spPr>
          <a:xfrm>
            <a:off x="1371600" y="1752600"/>
            <a:ext cx="15240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905000" y="1905000"/>
            <a:ext cx="83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8800" y="10668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x</a:t>
            </a:r>
          </a:p>
        </p:txBody>
      </p:sp>
      <p:sp>
        <p:nvSpPr>
          <p:cNvPr id="8" name="Rectangle 7"/>
          <p:cNvSpPr/>
          <p:nvPr/>
        </p:nvSpPr>
        <p:spPr>
          <a:xfrm>
            <a:off x="3581400" y="1828800"/>
            <a:ext cx="17526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038600" y="11430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y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71600" y="4948535"/>
            <a:ext cx="15240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828800" y="4262735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19200" y="289560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66"/>
                </a:solidFill>
              </a:rPr>
              <a:t>0x6dfeec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29000" y="2895600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0x6dfee8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95400" y="6015335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0x6dfed0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38600" y="1981200"/>
            <a:ext cx="83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71600" y="5177135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66"/>
                </a:solidFill>
              </a:rPr>
              <a:t>0x6dfeec</a:t>
            </a:r>
          </a:p>
        </p:txBody>
      </p:sp>
      <p:sp>
        <p:nvSpPr>
          <p:cNvPr id="17" name="Oval 16"/>
          <p:cNvSpPr/>
          <p:nvPr/>
        </p:nvSpPr>
        <p:spPr>
          <a:xfrm>
            <a:off x="381000" y="838200"/>
            <a:ext cx="6324600" cy="2895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886200" y="4876800"/>
            <a:ext cx="15240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343400" y="41910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q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10000" y="594360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0x6dfed4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886200" y="510540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0x6dfee8</a:t>
            </a:r>
          </a:p>
        </p:txBody>
      </p:sp>
      <p:sp>
        <p:nvSpPr>
          <p:cNvPr id="22" name="Oval 21"/>
          <p:cNvSpPr/>
          <p:nvPr/>
        </p:nvSpPr>
        <p:spPr>
          <a:xfrm>
            <a:off x="533400" y="3962400"/>
            <a:ext cx="5867400" cy="2895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696200" y="838200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main() </a:t>
            </a:r>
          </a:p>
        </p:txBody>
      </p:sp>
      <p:cxnSp>
        <p:nvCxnSpPr>
          <p:cNvPr id="27" name="Straight Arrow Connector 26"/>
          <p:cNvCxnSpPr>
            <a:stCxn id="23" idx="1"/>
          </p:cNvCxnSpPr>
          <p:nvPr/>
        </p:nvCxnSpPr>
        <p:spPr>
          <a:xfrm rot="10800000" flipV="1">
            <a:off x="6248400" y="1099810"/>
            <a:ext cx="1447800" cy="34799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543801" y="4114799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swap() </a:t>
            </a:r>
          </a:p>
        </p:txBody>
      </p:sp>
      <p:cxnSp>
        <p:nvCxnSpPr>
          <p:cNvPr id="29" name="Straight Arrow Connector 28"/>
          <p:cNvCxnSpPr>
            <a:stCxn id="28" idx="1"/>
          </p:cNvCxnSpPr>
          <p:nvPr/>
        </p:nvCxnSpPr>
        <p:spPr>
          <a:xfrm rot="10800000" flipV="1">
            <a:off x="6096001" y="4376409"/>
            <a:ext cx="1447800" cy="34799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5400000" flipH="1" flipV="1">
            <a:off x="1447006" y="3810000"/>
            <a:ext cx="2286000" cy="1588"/>
          </a:xfrm>
          <a:prstGeom prst="straightConnector1">
            <a:avLst/>
          </a:prstGeom>
          <a:ln w="254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rot="5400000" flipH="1" flipV="1">
            <a:off x="3658394" y="3809206"/>
            <a:ext cx="2286000" cy="1588"/>
          </a:xfrm>
          <a:prstGeom prst="straightConnector1">
            <a:avLst/>
          </a:prstGeom>
          <a:ln w="254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0" y="-76200"/>
            <a:ext cx="8534400" cy="658368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Pointer</a:t>
            </a:r>
            <a:r>
              <a:rPr kumimoji="0" lang="en-US" sz="3600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Expressions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0" y="493693"/>
            <a:ext cx="87630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800" b="1" dirty="0"/>
              <a:t> 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We can perform arithmetic + and – operators on pointers.</a:t>
            </a:r>
          </a:p>
          <a:p>
            <a:r>
              <a:rPr lang="en-US" sz="2800" b="1" dirty="0">
                <a:solidFill>
                  <a:srgbClr val="FF33CC"/>
                </a:solidFill>
              </a:rPr>
              <a:t>            </a:t>
            </a:r>
            <a:r>
              <a:rPr lang="en-US" sz="2800" b="1" dirty="0" err="1">
                <a:solidFill>
                  <a:srgbClr val="00B050"/>
                </a:solidFill>
              </a:rPr>
              <a:t>int</a:t>
            </a:r>
            <a:r>
              <a:rPr lang="en-US" sz="2800" b="1" dirty="0">
                <a:solidFill>
                  <a:srgbClr val="00B050"/>
                </a:solidFill>
              </a:rPr>
              <a:t> x=5;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	   </a:t>
            </a:r>
            <a:r>
              <a:rPr lang="en-US" sz="2800" b="1" dirty="0" err="1">
                <a:solidFill>
                  <a:srgbClr val="00B050"/>
                </a:solidFill>
              </a:rPr>
              <a:t>int</a:t>
            </a:r>
            <a:r>
              <a:rPr lang="en-US" sz="2800" b="1" dirty="0">
                <a:solidFill>
                  <a:srgbClr val="00B050"/>
                </a:solidFill>
              </a:rPr>
              <a:t> *p=&amp;x;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            </a:t>
            </a:r>
            <a:r>
              <a:rPr lang="en-US" sz="2800" b="1" dirty="0" err="1">
                <a:solidFill>
                  <a:srgbClr val="00B050"/>
                </a:solidFill>
              </a:rPr>
              <a:t>cout</a:t>
            </a:r>
            <a:r>
              <a:rPr lang="en-US" sz="2800" b="1" dirty="0">
                <a:solidFill>
                  <a:srgbClr val="00B050"/>
                </a:solidFill>
              </a:rPr>
              <a:t>&lt;&lt;p;  // 0xdfee8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	   p=p+1;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	   </a:t>
            </a:r>
            <a:r>
              <a:rPr lang="en-US" sz="2800" b="1" dirty="0" err="1">
                <a:solidFill>
                  <a:srgbClr val="00B050"/>
                </a:solidFill>
              </a:rPr>
              <a:t>cout</a:t>
            </a:r>
            <a:r>
              <a:rPr lang="en-US" sz="2800" b="1" dirty="0">
                <a:solidFill>
                  <a:srgbClr val="00B050"/>
                </a:solidFill>
              </a:rPr>
              <a:t>&lt;&lt;p;	 //0xdfeec   0xdfeea</a:t>
            </a:r>
          </a:p>
          <a:p>
            <a:pPr>
              <a:buFont typeface="Wingdings" pitchFamily="2" charset="2"/>
              <a:buChar char="ü"/>
            </a:pPr>
            <a:r>
              <a:rPr lang="en-US" sz="2800" b="1" dirty="0">
                <a:solidFill>
                  <a:srgbClr val="FF0066"/>
                </a:solidFill>
              </a:rPr>
              <a:t>As </a:t>
            </a:r>
            <a:r>
              <a:rPr lang="en-US" sz="2800" b="1" dirty="0" err="1">
                <a:solidFill>
                  <a:srgbClr val="FF0066"/>
                </a:solidFill>
              </a:rPr>
              <a:t>int</a:t>
            </a:r>
            <a:r>
              <a:rPr lang="en-US" sz="2800" b="1" dirty="0">
                <a:solidFill>
                  <a:srgbClr val="FF0066"/>
                </a:solidFill>
              </a:rPr>
              <a:t> takes 4 bytes, p will be incremented by 4. 	</a:t>
            </a:r>
          </a:p>
          <a:p>
            <a:r>
              <a:rPr lang="en-US" sz="2800" b="1" dirty="0">
                <a:solidFill>
                  <a:srgbClr val="FF33CC"/>
                </a:solidFill>
              </a:rPr>
              <a:t>Note: </a:t>
            </a:r>
            <a:r>
              <a:rPr lang="en-US" sz="2800" b="1" dirty="0">
                <a:solidFill>
                  <a:srgbClr val="002060"/>
                </a:solidFill>
              </a:rPr>
              <a:t>In </a:t>
            </a:r>
            <a:r>
              <a:rPr lang="en-US" sz="2800" b="1" dirty="0" err="1">
                <a:solidFill>
                  <a:srgbClr val="002060"/>
                </a:solidFill>
              </a:rPr>
              <a:t>turboC</a:t>
            </a:r>
            <a:r>
              <a:rPr lang="en-US" sz="2800" b="1" dirty="0">
                <a:solidFill>
                  <a:srgbClr val="002060"/>
                </a:solidFill>
              </a:rPr>
              <a:t>/C++ , </a:t>
            </a:r>
            <a:r>
              <a:rPr lang="en-US" sz="2800" b="1" dirty="0" err="1">
                <a:solidFill>
                  <a:srgbClr val="002060"/>
                </a:solidFill>
              </a:rPr>
              <a:t>int</a:t>
            </a:r>
            <a:r>
              <a:rPr lang="en-US" sz="2800" b="1" dirty="0">
                <a:solidFill>
                  <a:srgbClr val="002060"/>
                </a:solidFill>
              </a:rPr>
              <a:t> takes 2 bytes.</a:t>
            </a:r>
          </a:p>
          <a:p>
            <a:endParaRPr lang="en-US" sz="2800" b="1" dirty="0">
              <a:solidFill>
                <a:srgbClr val="FF33CC"/>
              </a:solidFill>
            </a:endParaRPr>
          </a:p>
          <a:p>
            <a:endParaRPr lang="en-US" sz="2800" b="1" dirty="0">
              <a:solidFill>
                <a:srgbClr val="FF33CC"/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en-US" sz="2800" b="1" dirty="0">
                <a:solidFill>
                  <a:srgbClr val="FF0000"/>
                </a:solidFill>
              </a:rPr>
              <a:t> Arithmetic operators  * and / can not be applied on the pointers. </a:t>
            </a:r>
          </a:p>
          <a:p>
            <a:r>
              <a:rPr lang="en-US" sz="2800" b="1" dirty="0">
                <a:solidFill>
                  <a:srgbClr val="FF33CC"/>
                </a:solidFill>
              </a:rPr>
              <a:t>	</a:t>
            </a:r>
            <a:endParaRPr lang="en-US" sz="28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073100" y="63900"/>
            <a:ext cx="4946700" cy="621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b="1" dirty="0">
                <a:solidFill>
                  <a:srgbClr val="002060"/>
                </a:solidFill>
              </a:rPr>
              <a:t>Learning Outcomes</a:t>
            </a:r>
          </a:p>
        </p:txBody>
      </p:sp>
      <p:sp>
        <p:nvSpPr>
          <p:cNvPr id="7" name="Shape 267"/>
          <p:cNvSpPr txBox="1">
            <a:spLocks noGrp="1"/>
          </p:cNvSpPr>
          <p:nvPr>
            <p:ph type="body" idx="4294967295"/>
          </p:nvPr>
        </p:nvSpPr>
        <p:spPr>
          <a:xfrm>
            <a:off x="457200" y="1295400"/>
            <a:ext cx="8382000" cy="320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Students will be able to:</a:t>
            </a:r>
          </a:p>
          <a:p>
            <a:pPr algn="just">
              <a:buFont typeface="Wingdings" pitchFamily="2" charset="2"/>
              <a:buChar char="q"/>
            </a:pPr>
            <a:r>
              <a:rPr lang="en-US" sz="2800" b="1" dirty="0">
                <a:solidFill>
                  <a:srgbClr val="7030A0"/>
                </a:solidFill>
              </a:rPr>
              <a:t>Modify variable value using name and address </a:t>
            </a:r>
          </a:p>
          <a:p>
            <a:pPr algn="just">
              <a:buFont typeface="Wingdings" pitchFamily="2" charset="2"/>
              <a:buChar char="q"/>
            </a:pPr>
            <a:r>
              <a:rPr lang="en-US" sz="2800" b="1" dirty="0">
                <a:solidFill>
                  <a:srgbClr val="7030A0"/>
                </a:solidFill>
              </a:rPr>
              <a:t> Define pointer with an example.</a:t>
            </a:r>
          </a:p>
          <a:p>
            <a:pPr algn="just">
              <a:buFont typeface="Wingdings" pitchFamily="2" charset="2"/>
              <a:buChar char="q"/>
            </a:pPr>
            <a:r>
              <a:rPr lang="en-US" sz="2800" b="1" dirty="0">
                <a:solidFill>
                  <a:srgbClr val="7030A0"/>
                </a:solidFill>
              </a:rPr>
              <a:t> Demonstrate Call-By-reference using pointer</a:t>
            </a:r>
            <a:endParaRPr lang="en-US" sz="2800" b="1" dirty="0">
              <a:solidFill>
                <a:schemeClr val="accent6"/>
              </a:solidFill>
            </a:endParaRPr>
          </a:p>
          <a:p>
            <a:pPr marL="231775" lvl="2" indent="-231775" algn="just">
              <a:buNone/>
            </a:pPr>
            <a:endParaRPr lang="en-US" sz="2800" b="1" dirty="0">
              <a:solidFill>
                <a:schemeClr val="accent6"/>
              </a:solidFill>
            </a:endParaRPr>
          </a:p>
          <a:p>
            <a:pPr marL="231775" lvl="2" indent="-231775" algn="just">
              <a:buFont typeface="Arial" pitchFamily="34" charset="0"/>
              <a:buChar char="•"/>
            </a:pPr>
            <a:endParaRPr lang="en-US" sz="2800" b="1" dirty="0">
              <a:solidFill>
                <a:schemeClr val="accent6"/>
              </a:solidFill>
            </a:endParaRPr>
          </a:p>
          <a:p>
            <a:pPr marL="231775" lvl="2" indent="-231775" algn="just">
              <a:buNone/>
            </a:pPr>
            <a:endParaRPr lang="en-US" sz="2800" b="1" dirty="0">
              <a:solidFill>
                <a:schemeClr val="accent6"/>
              </a:solidFill>
            </a:endParaRPr>
          </a:p>
        </p:txBody>
      </p:sp>
      <p:grpSp>
        <p:nvGrpSpPr>
          <p:cNvPr id="2" name="Shape 314"/>
          <p:cNvGrpSpPr/>
          <p:nvPr/>
        </p:nvGrpSpPr>
        <p:grpSpPr>
          <a:xfrm>
            <a:off x="7806293" y="228600"/>
            <a:ext cx="1032907" cy="990600"/>
            <a:chOff x="584925" y="238125"/>
            <a:chExt cx="415200" cy="525100"/>
          </a:xfrm>
        </p:grpSpPr>
        <p:sp>
          <p:nvSpPr>
            <p:cNvPr id="9" name="Shape 315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316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317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318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319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320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0" y="-76200"/>
            <a:ext cx="8534400" cy="658368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Pointer</a:t>
            </a:r>
            <a:r>
              <a:rPr kumimoji="0" lang="en-US" sz="3600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Expressions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 l="12500" t="21765" r="33125" b="39412"/>
          <a:stretch>
            <a:fillRect/>
          </a:stretch>
        </p:blipFill>
        <p:spPr bwMode="auto">
          <a:xfrm>
            <a:off x="228600" y="762000"/>
            <a:ext cx="82296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0" y="-76200"/>
            <a:ext cx="8534400" cy="658368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Pointer</a:t>
            </a:r>
            <a:r>
              <a:rPr kumimoji="0" lang="en-US" sz="3600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Expressions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 r="48718" b="74951"/>
          <a:stretch>
            <a:fillRect/>
          </a:stretch>
        </p:blipFill>
        <p:spPr bwMode="auto">
          <a:xfrm>
            <a:off x="304800" y="990600"/>
            <a:ext cx="78486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0" y="-76200"/>
            <a:ext cx="8534400" cy="658368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Pointer</a:t>
            </a:r>
            <a:r>
              <a:rPr kumimoji="0" lang="en-US" sz="3600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to an array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0" y="493693"/>
            <a:ext cx="8763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800" b="1" dirty="0"/>
              <a:t> </a:t>
            </a:r>
            <a:r>
              <a:rPr lang="en-US" sz="2800" b="1" dirty="0">
                <a:solidFill>
                  <a:srgbClr val="00B050"/>
                </a:solidFill>
              </a:rPr>
              <a:t>As array is allocated memory locations contiguously (sequentially), If we know the address of first array element, we can traverse the entire array by incrementing the address.</a:t>
            </a:r>
          </a:p>
          <a:p>
            <a:pPr algn="just">
              <a:buFont typeface="Wingdings" pitchFamily="2" charset="2"/>
              <a:buChar char="ü"/>
            </a:pPr>
            <a:endParaRPr lang="en-US" sz="2800" b="1" dirty="0">
              <a:solidFill>
                <a:srgbClr val="7030A0"/>
              </a:solidFill>
            </a:endParaRPr>
          </a:p>
          <a:p>
            <a:pPr algn="just">
              <a:buFont typeface="Wingdings" pitchFamily="2" charset="2"/>
              <a:buChar char="ü"/>
            </a:pPr>
            <a:r>
              <a:rPr lang="en-US" sz="2800" b="1" dirty="0">
                <a:solidFill>
                  <a:srgbClr val="7030A0"/>
                </a:solidFill>
              </a:rPr>
              <a:t> A pointer can be assigned the address of the first location of an array as follows:</a:t>
            </a:r>
          </a:p>
          <a:p>
            <a:pPr lvl="4" algn="just"/>
            <a:r>
              <a:rPr lang="en-US" sz="2800" b="1" dirty="0" err="1">
                <a:solidFill>
                  <a:srgbClr val="7030A0"/>
                </a:solidFill>
              </a:rPr>
              <a:t>int</a:t>
            </a:r>
            <a:r>
              <a:rPr lang="en-US" sz="2800" b="1" dirty="0">
                <a:solidFill>
                  <a:srgbClr val="7030A0"/>
                </a:solidFill>
              </a:rPr>
              <a:t> a[10];</a:t>
            </a:r>
          </a:p>
          <a:p>
            <a:pPr algn="just"/>
            <a:r>
              <a:rPr lang="en-US" sz="2800" b="1" dirty="0">
                <a:solidFill>
                  <a:srgbClr val="7030A0"/>
                </a:solidFill>
              </a:rPr>
              <a:t>		</a:t>
            </a:r>
            <a:r>
              <a:rPr lang="en-US" sz="2800" b="1" dirty="0" err="1">
                <a:solidFill>
                  <a:srgbClr val="FF0066"/>
                </a:solidFill>
              </a:rPr>
              <a:t>int</a:t>
            </a:r>
            <a:r>
              <a:rPr lang="en-US" sz="2800" b="1" dirty="0">
                <a:solidFill>
                  <a:srgbClr val="FF0066"/>
                </a:solidFill>
              </a:rPr>
              <a:t> *p = &amp;a[0]; </a:t>
            </a:r>
          </a:p>
          <a:p>
            <a:pPr algn="just"/>
            <a:endParaRPr lang="en-US" sz="2800" b="1" dirty="0">
              <a:solidFill>
                <a:srgbClr val="FF0066"/>
              </a:solidFill>
            </a:endParaRPr>
          </a:p>
          <a:p>
            <a:pPr algn="just"/>
            <a:r>
              <a:rPr lang="en-US" sz="2800" b="1" dirty="0">
                <a:solidFill>
                  <a:srgbClr val="FF0066"/>
                </a:solidFill>
              </a:rPr>
              <a:t>           </a:t>
            </a:r>
            <a:r>
              <a:rPr lang="en-US" sz="2800" b="1" u="sng" dirty="0">
                <a:solidFill>
                  <a:srgbClr val="FF33CC"/>
                </a:solidFill>
              </a:rPr>
              <a:t>Note:</a:t>
            </a:r>
            <a:r>
              <a:rPr lang="en-US" sz="2800" b="1" dirty="0">
                <a:solidFill>
                  <a:srgbClr val="FF0066"/>
                </a:solidFill>
              </a:rPr>
              <a:t> </a:t>
            </a: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&amp;a[0] = a </a:t>
            </a:r>
          </a:p>
        </p:txBody>
      </p:sp>
      <p:sp>
        <p:nvSpPr>
          <p:cNvPr id="4" name="Rectangle 3"/>
          <p:cNvSpPr/>
          <p:nvPr/>
        </p:nvSpPr>
        <p:spPr>
          <a:xfrm>
            <a:off x="2438400" y="4800600"/>
            <a:ext cx="1828800" cy="609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0" y="-76200"/>
            <a:ext cx="8534400" cy="658368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Pointer</a:t>
            </a:r>
            <a:r>
              <a:rPr kumimoji="0" lang="en-US" sz="3600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to an array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 l="10625" t="20588" r="35625" b="24118"/>
          <a:stretch>
            <a:fillRect/>
          </a:stretch>
        </p:blipFill>
        <p:spPr bwMode="auto">
          <a:xfrm>
            <a:off x="381000" y="533400"/>
            <a:ext cx="83820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6172200" y="23622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*p = *(&amp;a[0]) =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0" y="-76200"/>
            <a:ext cx="8534400" cy="658368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Pointer</a:t>
            </a:r>
            <a:r>
              <a:rPr kumimoji="0" lang="en-US" sz="3600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to an array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" y="4343400"/>
            <a:ext cx="8839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dirty="0">
                <a:solidFill>
                  <a:srgbClr val="7030A0"/>
                </a:solidFill>
              </a:rPr>
              <a:t>Here,  address 0x6dfec0 will be copied to p at first. As p is incremented by 1 , it will become 0x6dfec2 then 0x6dfec4, and so on.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/>
              <a:t>for loop termination condition </a:t>
            </a:r>
            <a:r>
              <a:rPr lang="en-US" sz="2400" dirty="0">
                <a:solidFill>
                  <a:srgbClr val="FF0066"/>
                </a:solidFill>
              </a:rPr>
              <a:t>=p&lt; &amp;a[0]+n</a:t>
            </a:r>
          </a:p>
          <a:p>
            <a:r>
              <a:rPr lang="en-US" sz="2400" dirty="0">
                <a:solidFill>
                  <a:srgbClr val="FF0066"/>
                </a:solidFill>
              </a:rPr>
              <a:t>				     =p&lt; 0x6dfec0+(5)</a:t>
            </a:r>
          </a:p>
          <a:p>
            <a:r>
              <a:rPr lang="en-US" sz="2400" dirty="0">
                <a:solidFill>
                  <a:srgbClr val="FF0066"/>
                </a:solidFill>
              </a:rPr>
              <a:t>				     =p&lt;0x6dfed4   // 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+5 means 5*4 =20</a:t>
            </a:r>
          </a:p>
          <a:p>
            <a:r>
              <a:rPr lang="en-US" sz="2400" dirty="0">
                <a:solidFill>
                  <a:srgbClr val="FF33CC"/>
                </a:solidFill>
              </a:rPr>
              <a:t>   </a:t>
            </a:r>
            <a:r>
              <a:rPr lang="en-US" sz="2400" b="1" dirty="0">
                <a:solidFill>
                  <a:srgbClr val="FF33CC"/>
                </a:solidFill>
              </a:rPr>
              <a:t>// 20 in hex =14H   </a:t>
            </a:r>
            <a:r>
              <a:rPr lang="en-US" sz="2400" b="1" dirty="0" err="1">
                <a:solidFill>
                  <a:srgbClr val="FF33CC"/>
                </a:solidFill>
              </a:rPr>
              <a:t>Therfore</a:t>
            </a:r>
            <a:r>
              <a:rPr lang="en-US" sz="2400" b="1" dirty="0">
                <a:solidFill>
                  <a:srgbClr val="FF33CC"/>
                </a:solidFill>
              </a:rPr>
              <a:t> 0x6dfec0+0x14 = 0x6dfed4	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 t="3663" r="60256" b="40495"/>
          <a:stretch>
            <a:fillRect/>
          </a:stretch>
        </p:blipFill>
        <p:spPr bwMode="auto">
          <a:xfrm>
            <a:off x="152400" y="533400"/>
            <a:ext cx="76962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0" y="-76200"/>
            <a:ext cx="8534400" cy="658368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A string pointer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" y="609600"/>
            <a:ext cx="88392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A string pointer can be declared as below:</a:t>
            </a:r>
          </a:p>
          <a:p>
            <a:pPr lvl="3" algn="just"/>
            <a:r>
              <a:rPr lang="en-US" sz="2400" b="1" dirty="0">
                <a:solidFill>
                  <a:srgbClr val="7030A0"/>
                </a:solidFill>
              </a:rPr>
              <a:t>char *</a:t>
            </a:r>
            <a:r>
              <a:rPr lang="en-US" sz="2400" b="1" dirty="0" err="1">
                <a:solidFill>
                  <a:srgbClr val="7030A0"/>
                </a:solidFill>
              </a:rPr>
              <a:t>sptr</a:t>
            </a:r>
            <a:r>
              <a:rPr lang="en-US" sz="2400" b="1" dirty="0">
                <a:solidFill>
                  <a:srgbClr val="7030A0"/>
                </a:solidFill>
              </a:rPr>
              <a:t>;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7030A0"/>
                </a:solidFill>
              </a:rPr>
              <a:t>  </a:t>
            </a:r>
            <a:r>
              <a:rPr lang="en-US" sz="2400" b="1" dirty="0">
                <a:solidFill>
                  <a:srgbClr val="FF0066"/>
                </a:solidFill>
              </a:rPr>
              <a:t>Assigning address of  string to string pointer</a:t>
            </a:r>
          </a:p>
          <a:p>
            <a:pPr lvl="1" algn="just"/>
            <a:r>
              <a:rPr lang="en-US" sz="2400" b="1" dirty="0">
                <a:solidFill>
                  <a:srgbClr val="7030A0"/>
                </a:solidFill>
              </a:rPr>
              <a:t>char </a:t>
            </a:r>
            <a:r>
              <a:rPr lang="en-US" sz="2400" b="1" dirty="0" err="1">
                <a:solidFill>
                  <a:srgbClr val="7030A0"/>
                </a:solidFill>
              </a:rPr>
              <a:t>str</a:t>
            </a:r>
            <a:r>
              <a:rPr lang="en-US" sz="2400" b="1" dirty="0">
                <a:solidFill>
                  <a:srgbClr val="7030A0"/>
                </a:solidFill>
              </a:rPr>
              <a:t>[15];</a:t>
            </a:r>
          </a:p>
          <a:p>
            <a:pPr lvl="1" algn="just"/>
            <a:r>
              <a:rPr lang="en-US" sz="2400" b="1" dirty="0" err="1">
                <a:solidFill>
                  <a:srgbClr val="7030A0"/>
                </a:solidFill>
              </a:rPr>
              <a:t>cout</a:t>
            </a:r>
            <a:r>
              <a:rPr lang="en-US" sz="2400" b="1" dirty="0">
                <a:solidFill>
                  <a:srgbClr val="7030A0"/>
                </a:solidFill>
              </a:rPr>
              <a:t>&lt;&lt;“Enter the string\n”;</a:t>
            </a:r>
          </a:p>
          <a:p>
            <a:pPr lvl="1" algn="just"/>
            <a:r>
              <a:rPr lang="en-US" sz="2400" b="1" dirty="0" err="1">
                <a:solidFill>
                  <a:srgbClr val="7030A0"/>
                </a:solidFill>
              </a:rPr>
              <a:t>cin</a:t>
            </a:r>
            <a:r>
              <a:rPr lang="en-US" sz="2400" b="1" dirty="0">
                <a:solidFill>
                  <a:srgbClr val="7030A0"/>
                </a:solidFill>
              </a:rPr>
              <a:t>&gt;&gt;</a:t>
            </a:r>
            <a:r>
              <a:rPr lang="en-US" sz="2400" b="1" dirty="0" err="1">
                <a:solidFill>
                  <a:srgbClr val="7030A0"/>
                </a:solidFill>
              </a:rPr>
              <a:t>str</a:t>
            </a:r>
            <a:r>
              <a:rPr lang="en-US" sz="2400" b="1" dirty="0">
                <a:solidFill>
                  <a:srgbClr val="7030A0"/>
                </a:solidFill>
              </a:rPr>
              <a:t>;</a:t>
            </a:r>
          </a:p>
          <a:p>
            <a:pPr lvl="1" algn="just"/>
            <a:r>
              <a:rPr lang="en-US" sz="2400" b="1" dirty="0">
                <a:solidFill>
                  <a:srgbClr val="C00000"/>
                </a:solidFill>
              </a:rPr>
              <a:t>char *</a:t>
            </a:r>
            <a:r>
              <a:rPr lang="en-US" sz="2400" b="1" dirty="0" err="1">
                <a:solidFill>
                  <a:srgbClr val="C00000"/>
                </a:solidFill>
              </a:rPr>
              <a:t>sptr</a:t>
            </a:r>
            <a:r>
              <a:rPr lang="en-US" sz="2400" b="1" dirty="0">
                <a:solidFill>
                  <a:srgbClr val="C00000"/>
                </a:solidFill>
              </a:rPr>
              <a:t>=&amp;</a:t>
            </a:r>
            <a:r>
              <a:rPr lang="en-US" sz="2400" b="1" dirty="0" err="1">
                <a:solidFill>
                  <a:srgbClr val="C00000"/>
                </a:solidFill>
              </a:rPr>
              <a:t>str</a:t>
            </a:r>
            <a:r>
              <a:rPr lang="en-US" sz="2400" b="1" dirty="0">
                <a:solidFill>
                  <a:srgbClr val="C00000"/>
                </a:solidFill>
              </a:rPr>
              <a:t>[0];   </a:t>
            </a:r>
            <a:r>
              <a:rPr lang="en-US" sz="2400" b="1" dirty="0">
                <a:solidFill>
                  <a:srgbClr val="7030A0"/>
                </a:solidFill>
              </a:rPr>
              <a:t>//Assigning the address of first char</a:t>
            </a:r>
          </a:p>
          <a:p>
            <a:pPr lvl="1" algn="just"/>
            <a:endParaRPr lang="en-US" sz="2400" b="1" dirty="0">
              <a:solidFill>
                <a:schemeClr val="accent3">
                  <a:lumMod val="50000"/>
                </a:schemeClr>
              </a:solidFill>
            </a:endParaRPr>
          </a:p>
          <a:p>
            <a:pPr lvl="1" algn="just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// char *</a:t>
            </a:r>
            <a:r>
              <a:rPr lang="en-US" sz="2400" b="1" dirty="0" err="1">
                <a:solidFill>
                  <a:schemeClr val="accent3">
                    <a:lumMod val="50000"/>
                  </a:schemeClr>
                </a:solidFill>
              </a:rPr>
              <a:t>sptr</a:t>
            </a: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=</a:t>
            </a:r>
            <a:r>
              <a:rPr lang="en-US" sz="2400" b="1" dirty="0" err="1">
                <a:solidFill>
                  <a:schemeClr val="accent3">
                    <a:lumMod val="50000"/>
                  </a:schemeClr>
                </a:solidFill>
              </a:rPr>
              <a:t>str</a:t>
            </a: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;</a:t>
            </a:r>
          </a:p>
          <a:p>
            <a:pPr lvl="1" indent="-457200"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FF33CC"/>
                </a:solidFill>
              </a:rPr>
              <a:t>To know the address of first character: </a:t>
            </a:r>
            <a:r>
              <a:rPr lang="en-US" sz="2400" b="1" dirty="0">
                <a:solidFill>
                  <a:srgbClr val="002060"/>
                </a:solidFill>
              </a:rPr>
              <a:t>(void *)</a:t>
            </a:r>
            <a:r>
              <a:rPr lang="en-US" sz="2400" b="1" dirty="0" err="1">
                <a:solidFill>
                  <a:srgbClr val="002060"/>
                </a:solidFill>
              </a:rPr>
              <a:t>sptr</a:t>
            </a:r>
            <a:endParaRPr lang="en-US" sz="2400" b="1" dirty="0">
              <a:solidFill>
                <a:srgbClr val="002060"/>
              </a:solidFill>
            </a:endParaRPr>
          </a:p>
          <a:p>
            <a:pPr lvl="1" algn="just"/>
            <a:r>
              <a:rPr lang="en-US" sz="2400" b="1" dirty="0" err="1">
                <a:solidFill>
                  <a:srgbClr val="00B050"/>
                </a:solidFill>
              </a:rPr>
              <a:t>cout</a:t>
            </a:r>
            <a:r>
              <a:rPr lang="en-US" sz="2400" b="1" dirty="0">
                <a:solidFill>
                  <a:srgbClr val="00B050"/>
                </a:solidFill>
              </a:rPr>
              <a:t>&lt;&lt;“Address of first character=”&lt;&lt;(void *) </a:t>
            </a:r>
            <a:r>
              <a:rPr lang="en-US" sz="2400" b="1" dirty="0" err="1">
                <a:solidFill>
                  <a:srgbClr val="00B050"/>
                </a:solidFill>
              </a:rPr>
              <a:t>sptr</a:t>
            </a:r>
            <a:r>
              <a:rPr lang="en-US" sz="2400" b="1" dirty="0">
                <a:solidFill>
                  <a:srgbClr val="00B050"/>
                </a:solidFill>
              </a:rPr>
              <a:t>;</a:t>
            </a:r>
          </a:p>
          <a:p>
            <a:pPr lvl="1" algn="just"/>
            <a:endParaRPr lang="en-US" sz="2400" b="1" dirty="0">
              <a:solidFill>
                <a:srgbClr val="00B050"/>
              </a:solidFill>
            </a:endParaRPr>
          </a:p>
          <a:p>
            <a:pPr lvl="1" indent="-457200" algn="just">
              <a:buFont typeface="Wingdings" pitchFamily="2" charset="2"/>
              <a:buChar char="ü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400" b="1" dirty="0">
                <a:solidFill>
                  <a:srgbClr val="FF33CC"/>
                </a:solidFill>
              </a:rPr>
              <a:t>To know the character stored at first address: </a:t>
            </a:r>
            <a:r>
              <a:rPr lang="en-US" sz="2400" b="1" dirty="0">
                <a:solidFill>
                  <a:srgbClr val="002060"/>
                </a:solidFill>
              </a:rPr>
              <a:t>*</a:t>
            </a:r>
            <a:r>
              <a:rPr lang="en-US" sz="2400" b="1" dirty="0" err="1">
                <a:solidFill>
                  <a:srgbClr val="002060"/>
                </a:solidFill>
              </a:rPr>
              <a:t>sptr</a:t>
            </a:r>
            <a:endParaRPr lang="en-US" sz="2400" b="1" dirty="0">
              <a:solidFill>
                <a:srgbClr val="002060"/>
              </a:solidFill>
            </a:endParaRPr>
          </a:p>
          <a:p>
            <a:pPr lvl="1" indent="-457200" algn="just"/>
            <a:r>
              <a:rPr lang="en-US" sz="2400" b="1" dirty="0">
                <a:solidFill>
                  <a:srgbClr val="002060"/>
                </a:solidFill>
              </a:rPr>
              <a:t>      </a:t>
            </a:r>
            <a:r>
              <a:rPr lang="en-US" sz="2400" b="1" dirty="0" err="1">
                <a:solidFill>
                  <a:srgbClr val="00B050"/>
                </a:solidFill>
              </a:rPr>
              <a:t>cout</a:t>
            </a:r>
            <a:r>
              <a:rPr lang="en-US" sz="2400" b="1" dirty="0">
                <a:solidFill>
                  <a:srgbClr val="00B050"/>
                </a:solidFill>
              </a:rPr>
              <a:t>&lt;&lt;“Character stored at first address=”&lt;&lt;*</a:t>
            </a:r>
            <a:r>
              <a:rPr lang="en-US" sz="2400" b="1" dirty="0" err="1">
                <a:solidFill>
                  <a:srgbClr val="00B050"/>
                </a:solidFill>
              </a:rPr>
              <a:t>sptr</a:t>
            </a:r>
            <a:r>
              <a:rPr lang="en-US" sz="2400" b="1" dirty="0">
                <a:solidFill>
                  <a:srgbClr val="00B050"/>
                </a:solidFill>
              </a:rPr>
              <a:t>;</a:t>
            </a:r>
          </a:p>
          <a:p>
            <a:pPr lvl="1" algn="just"/>
            <a:endParaRPr lang="en-US" sz="2400" b="1" dirty="0">
              <a:solidFill>
                <a:schemeClr val="accent3">
                  <a:lumMod val="50000"/>
                </a:schemeClr>
              </a:solidFill>
            </a:endParaRPr>
          </a:p>
          <a:p>
            <a:pPr algn="just"/>
            <a:r>
              <a:rPr lang="en-US" sz="2400" b="1" dirty="0">
                <a:solidFill>
                  <a:srgbClr val="7030A0"/>
                </a:solidFill>
              </a:rPr>
              <a:t>	</a:t>
            </a:r>
            <a:endParaRPr lang="en-US" sz="2400" b="1" dirty="0">
              <a:solidFill>
                <a:srgbClr val="FF00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67"/>
          <p:cNvSpPr txBox="1">
            <a:spLocks noGrp="1"/>
          </p:cNvSpPr>
          <p:nvPr>
            <p:ph type="body" idx="4294967295"/>
          </p:nvPr>
        </p:nvSpPr>
        <p:spPr>
          <a:xfrm>
            <a:off x="152400" y="2286000"/>
            <a:ext cx="8839200" cy="609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None/>
            </a:pPr>
            <a:endParaRPr lang="en-US" sz="2800" b="1" dirty="0">
              <a:solidFill>
                <a:schemeClr val="accent6"/>
              </a:solidFill>
            </a:endParaRPr>
          </a:p>
          <a:p>
            <a:pPr algn="just">
              <a:buNone/>
            </a:pPr>
            <a:r>
              <a:rPr lang="en-US" sz="2800" b="1" dirty="0">
                <a:solidFill>
                  <a:schemeClr val="accent6"/>
                </a:solidFill>
              </a:rPr>
              <a:t> 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304800" y="2465832"/>
            <a:ext cx="8534400" cy="658368"/>
          </a:xfrm>
          <a:prstGeom prst="rect">
            <a:avLst/>
          </a:prstGeom>
        </p:spPr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In case of string pointer i.e.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sptr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600" b="1" dirty="0" err="1">
                <a:solidFill>
                  <a:srgbClr val="7030A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cout</a:t>
            </a:r>
            <a:r>
              <a:rPr lang="en-US" sz="3600" b="1" dirty="0">
                <a:solidFill>
                  <a:srgbClr val="7030A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&lt;&lt;</a:t>
            </a:r>
            <a:r>
              <a:rPr lang="en-US" sz="3600" b="1" dirty="0" err="1">
                <a:solidFill>
                  <a:srgbClr val="7030A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sptr</a:t>
            </a:r>
            <a:r>
              <a:rPr lang="en-US" sz="3600" b="1" dirty="0">
                <a:solidFill>
                  <a:srgbClr val="7030A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;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Will print content of entire string.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0" y="-76200"/>
            <a:ext cx="8534400" cy="658368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A string pointer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 l="11875" t="21765" r="15000" b="27647"/>
          <a:stretch>
            <a:fillRect/>
          </a:stretch>
        </p:blipFill>
        <p:spPr bwMode="auto">
          <a:xfrm>
            <a:off x="152400" y="609600"/>
            <a:ext cx="89154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333500" y="6048345"/>
            <a:ext cx="586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For(</a:t>
            </a:r>
            <a:r>
              <a:rPr lang="en-US" sz="2000" dirty="0" err="1"/>
              <a:t>sptr</a:t>
            </a:r>
            <a:r>
              <a:rPr lang="en-US" sz="2000" dirty="0"/>
              <a:t>=&amp;s[0]; </a:t>
            </a:r>
            <a:r>
              <a:rPr lang="en-US" sz="2000" dirty="0" err="1"/>
              <a:t>sptr</a:t>
            </a:r>
            <a:r>
              <a:rPr lang="en-US" sz="2000" dirty="0"/>
              <a:t>&lt;&amp;s[0]+</a:t>
            </a:r>
            <a:r>
              <a:rPr lang="en-US" sz="2000" dirty="0" err="1"/>
              <a:t>strlen</a:t>
            </a:r>
            <a:r>
              <a:rPr lang="en-US" sz="2000" dirty="0"/>
              <a:t>(</a:t>
            </a:r>
            <a:r>
              <a:rPr lang="en-US" sz="2000" dirty="0" err="1"/>
              <a:t>str</a:t>
            </a:r>
            <a:r>
              <a:rPr lang="en-US" sz="2000" dirty="0"/>
              <a:t>);</a:t>
            </a:r>
            <a:r>
              <a:rPr lang="en-US" sz="2000" dirty="0" err="1"/>
              <a:t>sptr</a:t>
            </a:r>
            <a:r>
              <a:rPr lang="en-US" sz="2000" dirty="0"/>
              <a:t>++)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0" y="-76200"/>
            <a:ext cx="8534400" cy="658368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A string pointer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 r="58567" b="31091"/>
          <a:stretch>
            <a:fillRect/>
          </a:stretch>
        </p:blipFill>
        <p:spPr bwMode="auto">
          <a:xfrm>
            <a:off x="228600" y="838200"/>
            <a:ext cx="79248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0" y="-76200"/>
            <a:ext cx="8534400" cy="658368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Array of pointers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0" y="493693"/>
            <a:ext cx="8763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b="1" dirty="0"/>
              <a:t> </a:t>
            </a:r>
            <a:r>
              <a:rPr lang="en-US" sz="2400" b="1" dirty="0">
                <a:solidFill>
                  <a:srgbClr val="00B050"/>
                </a:solidFill>
              </a:rPr>
              <a:t>Like other data types, we can also create an array of pointers.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7030A0"/>
                </a:solidFill>
              </a:rPr>
              <a:t> In this case each element of an array (pointer) can point the data which can be a single variable or an array of data.</a:t>
            </a:r>
          </a:p>
          <a:p>
            <a:pPr algn="just"/>
            <a:r>
              <a:rPr lang="en-US" sz="2400" b="1" dirty="0">
                <a:solidFill>
                  <a:srgbClr val="7030A0"/>
                </a:solidFill>
              </a:rPr>
              <a:t>  </a:t>
            </a:r>
            <a:r>
              <a:rPr lang="en-US" sz="2400" b="1" dirty="0">
                <a:solidFill>
                  <a:srgbClr val="0070C0"/>
                </a:solidFill>
              </a:rPr>
              <a:t>Example :-    </a:t>
            </a:r>
            <a:r>
              <a:rPr lang="en-US" sz="2400" b="1" dirty="0" err="1">
                <a:solidFill>
                  <a:srgbClr val="FF0066"/>
                </a:solidFill>
              </a:rPr>
              <a:t>int</a:t>
            </a:r>
            <a:r>
              <a:rPr lang="en-US" sz="2400" b="1" dirty="0">
                <a:solidFill>
                  <a:srgbClr val="FF0066"/>
                </a:solidFill>
              </a:rPr>
              <a:t> *p[3];   // array of 3 integer pointers</a:t>
            </a:r>
          </a:p>
          <a:p>
            <a:pPr algn="just"/>
            <a:r>
              <a:rPr lang="en-US" sz="2400" b="1" dirty="0">
                <a:solidFill>
                  <a:srgbClr val="FF0066"/>
                </a:solidFill>
              </a:rPr>
              <a:t>		  </a:t>
            </a:r>
            <a:r>
              <a:rPr lang="en-US" sz="2400" b="1" dirty="0">
                <a:solidFill>
                  <a:srgbClr val="FF33CC"/>
                </a:solidFill>
              </a:rPr>
              <a:t>char *</a:t>
            </a:r>
            <a:r>
              <a:rPr lang="en-US" sz="2400" b="1" dirty="0" err="1">
                <a:solidFill>
                  <a:srgbClr val="FF33CC"/>
                </a:solidFill>
              </a:rPr>
              <a:t>ps</a:t>
            </a:r>
            <a:r>
              <a:rPr lang="en-US" sz="2400" b="1" dirty="0">
                <a:solidFill>
                  <a:srgbClr val="FF33CC"/>
                </a:solidFill>
              </a:rPr>
              <a:t>[3]  // array of 3 string pointers </a:t>
            </a:r>
          </a:p>
          <a:p>
            <a:pPr algn="just"/>
            <a:endParaRPr lang="en-US" sz="2400" b="1" dirty="0">
              <a:solidFill>
                <a:schemeClr val="accent3">
                  <a:lumMod val="50000"/>
                </a:schemeClr>
              </a:solidFill>
            </a:endParaRPr>
          </a:p>
          <a:p>
            <a:pPr algn="just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    	</a:t>
            </a:r>
            <a:endParaRPr lang="en-US" sz="24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685800" y="2971799"/>
            <a:ext cx="7772400" cy="68582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 b="1" dirty="0">
                <a:solidFill>
                  <a:schemeClr val="bg1"/>
                </a:solidFill>
              </a:rPr>
              <a:t>Value and Address of a variable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0" y="-76200"/>
            <a:ext cx="8534400" cy="658368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Array of pointers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10625" t="20588" r="22500" b="12353"/>
          <a:stretch>
            <a:fillRect/>
          </a:stretch>
        </p:blipFill>
        <p:spPr bwMode="auto">
          <a:xfrm>
            <a:off x="76200" y="609600"/>
            <a:ext cx="89916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0" y="-76200"/>
            <a:ext cx="8534400" cy="658368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Array of pointers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r="49359" b="69010"/>
          <a:stretch>
            <a:fillRect/>
          </a:stretch>
        </p:blipFill>
        <p:spPr bwMode="auto">
          <a:xfrm>
            <a:off x="1066800" y="685800"/>
            <a:ext cx="6324600" cy="198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 r="47907" b="63483"/>
          <a:stretch>
            <a:fillRect/>
          </a:stretch>
        </p:blipFill>
        <p:spPr bwMode="auto">
          <a:xfrm>
            <a:off x="990600" y="3124200"/>
            <a:ext cx="6324600" cy="206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0" y="-76200"/>
            <a:ext cx="8534400" cy="658368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Pointer to a function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0" y="493693"/>
            <a:ext cx="8763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b="1" dirty="0"/>
              <a:t> </a:t>
            </a:r>
            <a:r>
              <a:rPr lang="en-US" sz="2400" b="1" dirty="0">
                <a:solidFill>
                  <a:srgbClr val="00B050"/>
                </a:solidFill>
              </a:rPr>
              <a:t>Pointers to function concept is used for dynamic binding and for event based applications.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Also called as </a:t>
            </a:r>
            <a:r>
              <a:rPr lang="en-US" sz="2400" b="1" u="sng" dirty="0">
                <a:solidFill>
                  <a:schemeClr val="accent4">
                    <a:lumMod val="75000"/>
                  </a:schemeClr>
                </a:solidFill>
              </a:rPr>
              <a:t>call back function</a:t>
            </a: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. We can call the function dynamically at runtime. </a:t>
            </a:r>
          </a:p>
          <a:p>
            <a:pPr algn="just"/>
            <a:endParaRPr lang="en-US" sz="2400" b="1" dirty="0">
              <a:solidFill>
                <a:srgbClr val="00B050"/>
              </a:solidFill>
            </a:endParaRPr>
          </a:p>
          <a:p>
            <a:pPr algn="just"/>
            <a:r>
              <a:rPr lang="en-US" sz="2400" b="1" dirty="0">
                <a:solidFill>
                  <a:srgbClr val="00B050"/>
                </a:solidFill>
              </a:rPr>
              <a:t>Syntax:   </a:t>
            </a:r>
            <a:r>
              <a:rPr lang="en-US" sz="2400" b="1" dirty="0" err="1">
                <a:solidFill>
                  <a:srgbClr val="FF33CC"/>
                </a:solidFill>
              </a:rPr>
              <a:t>typedef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 err="1">
                <a:solidFill>
                  <a:srgbClr val="0070C0"/>
                </a:solidFill>
              </a:rPr>
              <a:t>data_type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>
                <a:solidFill>
                  <a:srgbClr val="FF0066"/>
                </a:solidFill>
              </a:rPr>
              <a:t>(*</a:t>
            </a:r>
            <a:r>
              <a:rPr lang="en-US" sz="2400" b="1" dirty="0" err="1">
                <a:solidFill>
                  <a:srgbClr val="FF0066"/>
                </a:solidFill>
              </a:rPr>
              <a:t>FunPtrName</a:t>
            </a:r>
            <a:r>
              <a:rPr lang="en-US" sz="2400" b="1" dirty="0">
                <a:solidFill>
                  <a:srgbClr val="FF0066"/>
                </a:solidFill>
              </a:rPr>
              <a:t>)(</a:t>
            </a:r>
            <a:r>
              <a:rPr lang="en-US" sz="2400" b="1" dirty="0" err="1">
                <a:solidFill>
                  <a:srgbClr val="FF0066"/>
                </a:solidFill>
              </a:rPr>
              <a:t>arg</a:t>
            </a:r>
            <a:r>
              <a:rPr lang="en-US" sz="2400" b="1" dirty="0">
                <a:solidFill>
                  <a:srgbClr val="FF0066"/>
                </a:solidFill>
              </a:rPr>
              <a:t>-list)</a:t>
            </a:r>
            <a:r>
              <a:rPr lang="en-US" sz="2400" b="1" dirty="0">
                <a:solidFill>
                  <a:srgbClr val="0070C0"/>
                </a:solidFill>
              </a:rPr>
              <a:t> ;</a:t>
            </a:r>
          </a:p>
          <a:p>
            <a:pPr algn="just"/>
            <a:r>
              <a:rPr lang="en-US" sz="2400" b="1" dirty="0">
                <a:solidFill>
                  <a:srgbClr val="0070C0"/>
                </a:solidFill>
              </a:rPr>
              <a:t>Example: </a:t>
            </a:r>
            <a:r>
              <a:rPr lang="en-US" sz="2400" b="1" dirty="0" err="1">
                <a:solidFill>
                  <a:srgbClr val="FF33CC"/>
                </a:solidFill>
              </a:rPr>
              <a:t>typedef</a:t>
            </a: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400" b="1" dirty="0">
                <a:solidFill>
                  <a:srgbClr val="0070C0"/>
                </a:solidFill>
              </a:rPr>
              <a:t>void</a:t>
            </a: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400" b="1" dirty="0">
                <a:solidFill>
                  <a:srgbClr val="FF0066"/>
                </a:solidFill>
              </a:rPr>
              <a:t>(*</a:t>
            </a:r>
            <a:r>
              <a:rPr lang="en-US" sz="2400" b="1" dirty="0" err="1">
                <a:solidFill>
                  <a:srgbClr val="FF0066"/>
                </a:solidFill>
              </a:rPr>
              <a:t>FunPtr</a:t>
            </a:r>
            <a:r>
              <a:rPr lang="en-US" sz="2400" b="1" dirty="0">
                <a:solidFill>
                  <a:srgbClr val="FF0066"/>
                </a:solidFill>
              </a:rPr>
              <a:t>)(</a:t>
            </a:r>
            <a:r>
              <a:rPr lang="en-US" sz="2400" b="1" dirty="0" err="1">
                <a:solidFill>
                  <a:srgbClr val="FF0066"/>
                </a:solidFill>
              </a:rPr>
              <a:t>int</a:t>
            </a:r>
            <a:r>
              <a:rPr lang="en-US" sz="2400" b="1" dirty="0">
                <a:solidFill>
                  <a:srgbClr val="FF0066"/>
                </a:solidFill>
              </a:rPr>
              <a:t>, </a:t>
            </a:r>
            <a:r>
              <a:rPr lang="en-US" sz="2400" b="1" dirty="0" err="1">
                <a:solidFill>
                  <a:srgbClr val="FF0066"/>
                </a:solidFill>
              </a:rPr>
              <a:t>int</a:t>
            </a:r>
            <a:r>
              <a:rPr lang="en-US" sz="2400" b="1" dirty="0">
                <a:solidFill>
                  <a:srgbClr val="FF0066"/>
                </a:solidFill>
              </a:rPr>
              <a:t>) ;</a:t>
            </a:r>
          </a:p>
          <a:p>
            <a:pPr algn="just"/>
            <a:endParaRPr lang="en-US" sz="2400" b="1" dirty="0">
              <a:solidFill>
                <a:srgbClr val="FF0066"/>
              </a:solidFill>
            </a:endParaRPr>
          </a:p>
          <a:p>
            <a:pPr algn="just"/>
            <a:r>
              <a:rPr lang="en-US" sz="2400" b="1" dirty="0">
                <a:solidFill>
                  <a:srgbClr val="FF0066"/>
                </a:solidFill>
              </a:rPr>
              <a:t>Note: </a:t>
            </a:r>
            <a:r>
              <a:rPr lang="en-US" sz="2400" b="1" dirty="0">
                <a:solidFill>
                  <a:srgbClr val="7030A0"/>
                </a:solidFill>
              </a:rPr>
              <a:t>Here, </a:t>
            </a:r>
            <a:r>
              <a:rPr lang="en-US" sz="2400" b="1" dirty="0" err="1">
                <a:solidFill>
                  <a:srgbClr val="7030A0"/>
                </a:solidFill>
              </a:rPr>
              <a:t>FunPtr</a:t>
            </a:r>
            <a:r>
              <a:rPr lang="en-US" sz="2400" b="1" dirty="0">
                <a:solidFill>
                  <a:srgbClr val="7030A0"/>
                </a:solidFill>
              </a:rPr>
              <a:t> will become the data type for our pointer variable (shown in the program of next slide) </a:t>
            </a:r>
          </a:p>
          <a:p>
            <a:pPr algn="just"/>
            <a:endParaRPr lang="en-US" sz="2400" b="1" dirty="0">
              <a:solidFill>
                <a:schemeClr val="accent3">
                  <a:lumMod val="50000"/>
                </a:schemeClr>
              </a:solidFill>
            </a:endParaRPr>
          </a:p>
          <a:p>
            <a:pPr algn="just"/>
            <a:endParaRPr lang="en-US" sz="2400" b="1" dirty="0">
              <a:solidFill>
                <a:schemeClr val="accent3">
                  <a:lumMod val="50000"/>
                </a:schemeClr>
              </a:solidFill>
            </a:endParaRPr>
          </a:p>
          <a:p>
            <a:pPr algn="just"/>
            <a:endParaRPr lang="en-US" sz="2400" b="1" dirty="0">
              <a:solidFill>
                <a:schemeClr val="accent3">
                  <a:lumMod val="50000"/>
                </a:schemeClr>
              </a:solidFill>
            </a:endParaRPr>
          </a:p>
          <a:p>
            <a:pPr algn="just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    	</a:t>
            </a:r>
            <a:endParaRPr lang="en-US" sz="24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0" y="-76200"/>
            <a:ext cx="8534400" cy="658368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Pointer to Function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l="11250" t="20588" r="27500" b="15882"/>
          <a:stretch>
            <a:fillRect/>
          </a:stretch>
        </p:blipFill>
        <p:spPr bwMode="auto">
          <a:xfrm>
            <a:off x="304800" y="533400"/>
            <a:ext cx="84582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0" y="-76200"/>
            <a:ext cx="8534400" cy="658368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Pointer to Function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 r="48805" b="71983"/>
          <a:stretch>
            <a:fillRect/>
          </a:stretch>
        </p:blipFill>
        <p:spPr bwMode="auto">
          <a:xfrm>
            <a:off x="533400" y="990600"/>
            <a:ext cx="75438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ctrTitle" idx="4294967295"/>
          </p:nvPr>
        </p:nvSpPr>
        <p:spPr>
          <a:xfrm>
            <a:off x="916025" y="968125"/>
            <a:ext cx="55611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7ECEFD"/>
                </a:solidFill>
              </a:rPr>
              <a:t>Thanks!</a:t>
            </a:r>
          </a:p>
        </p:txBody>
      </p:sp>
      <p:sp>
        <p:nvSpPr>
          <p:cNvPr id="294" name="Shape 294"/>
          <p:cNvSpPr txBox="1">
            <a:spLocks noGrp="1"/>
          </p:cNvSpPr>
          <p:nvPr>
            <p:ph type="subTitle" idx="4294967295"/>
          </p:nvPr>
        </p:nvSpPr>
        <p:spPr>
          <a:xfrm>
            <a:off x="916025" y="2338950"/>
            <a:ext cx="5561100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b="1">
                <a:solidFill>
                  <a:srgbClr val="FFFFFF"/>
                </a:solidFill>
              </a:rPr>
              <a:t>Any questions?</a:t>
            </a:r>
          </a:p>
        </p:txBody>
      </p:sp>
      <p:sp>
        <p:nvSpPr>
          <p:cNvPr id="295" name="Shape 295"/>
          <p:cNvSpPr txBox="1">
            <a:spLocks noGrp="1"/>
          </p:cNvSpPr>
          <p:nvPr>
            <p:ph type="body" idx="4294967295"/>
          </p:nvPr>
        </p:nvSpPr>
        <p:spPr>
          <a:xfrm>
            <a:off x="916025" y="3678675"/>
            <a:ext cx="5561100" cy="11219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FFFF"/>
                </a:solidFill>
              </a:rPr>
              <a:t>You can find me at: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FFFFFF"/>
                </a:solidFill>
              </a:rPr>
              <a:t>m</a:t>
            </a:r>
            <a:r>
              <a:rPr lang="en" sz="2400" dirty="0">
                <a:solidFill>
                  <a:srgbClr val="FFFFFF"/>
                </a:solidFill>
              </a:rPr>
              <a:t>anish_ratilal2002@yahoo.com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title"/>
          </p:nvPr>
        </p:nvSpPr>
        <p:spPr>
          <a:xfrm>
            <a:off x="893700" y="685800"/>
            <a:ext cx="6462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solidFill>
                  <a:srgbClr val="C5053C"/>
                </a:solidFill>
              </a:rPr>
              <a:t>Credits</a:t>
            </a:r>
          </a:p>
        </p:txBody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893700" y="1905000"/>
            <a:ext cx="6462600" cy="19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buSzPct val="100000"/>
              <a:buFont typeface="Wingdings" pitchFamily="2" charset="2"/>
              <a:buChar char="q"/>
            </a:pPr>
            <a:r>
              <a:rPr lang="en" sz="2400" u="sng" dirty="0">
                <a:hlinkClick r:id="rId3"/>
              </a:rPr>
              <a:t>Object Oriented Programming with C++, E Balagurusamy, TMH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0" y="-76200"/>
            <a:ext cx="8534400" cy="658368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Variable Value and Address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762000"/>
            <a:ext cx="8763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800" b="1" dirty="0"/>
              <a:t> </a:t>
            </a:r>
            <a:r>
              <a:rPr lang="en-US" sz="2800" b="1" dirty="0">
                <a:solidFill>
                  <a:srgbClr val="00B050"/>
                </a:solidFill>
              </a:rPr>
              <a:t>Every variable in C++ has three mandatory parts </a:t>
            </a:r>
            <a:r>
              <a:rPr lang="en-US" sz="2800" b="1" dirty="0">
                <a:solidFill>
                  <a:srgbClr val="FF33CC"/>
                </a:solidFill>
              </a:rPr>
              <a:t>name, value and address.</a:t>
            </a:r>
          </a:p>
          <a:p>
            <a:pPr>
              <a:buFont typeface="Wingdings" pitchFamily="2" charset="2"/>
              <a:buChar char="ü"/>
            </a:pP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>
                <a:solidFill>
                  <a:srgbClr val="0070C0"/>
                </a:solidFill>
              </a:rPr>
              <a:t>A variable is known with its name in the program as far as its’ scope and lifetime is persists.</a:t>
            </a:r>
          </a:p>
          <a:p>
            <a:r>
              <a:rPr lang="en-US" sz="2800" b="1" dirty="0"/>
              <a:t>  			</a:t>
            </a:r>
            <a:r>
              <a:rPr lang="en-US" sz="2800" b="1" dirty="0">
                <a:solidFill>
                  <a:srgbClr val="002060"/>
                </a:solidFill>
              </a:rPr>
              <a:t>int x=5;</a:t>
            </a:r>
          </a:p>
          <a:p>
            <a:endParaRPr lang="en-US" sz="2800" b="1" dirty="0"/>
          </a:p>
        </p:txBody>
      </p:sp>
      <p:sp>
        <p:nvSpPr>
          <p:cNvPr id="4" name="Rectangle 3"/>
          <p:cNvSpPr/>
          <p:nvPr/>
        </p:nvSpPr>
        <p:spPr>
          <a:xfrm>
            <a:off x="3276600" y="3733800"/>
            <a:ext cx="15240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10000" y="3886200"/>
            <a:ext cx="83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3800" y="30480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0" y="4687669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2048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19800" y="4724400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66"/>
                </a:solidFill>
              </a:rPr>
              <a:t>address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72200" y="29718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name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48400" y="3849469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value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rot="10800000" flipV="1">
            <a:off x="4572000" y="3352800"/>
            <a:ext cx="1524000" cy="2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0800000">
            <a:off x="4800601" y="4191000"/>
            <a:ext cx="1295400" cy="1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0800000" flipV="1">
            <a:off x="4495801" y="5105397"/>
            <a:ext cx="1524000" cy="2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0" y="-76200"/>
            <a:ext cx="8534400" cy="658368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Variable Value and Address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493693"/>
            <a:ext cx="8763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00B050"/>
                </a:solidFill>
              </a:rPr>
              <a:t>Displaying value and address of a variable </a:t>
            </a:r>
            <a:r>
              <a:rPr lang="en-US" sz="2800" dirty="0">
                <a:solidFill>
                  <a:srgbClr val="FF33CC"/>
                </a:solidFill>
              </a:rPr>
              <a:t>(</a:t>
            </a:r>
            <a:r>
              <a:rPr lang="en-US" sz="2800" dirty="0" err="1">
                <a:solidFill>
                  <a:srgbClr val="FF33CC"/>
                </a:solidFill>
              </a:rPr>
              <a:t>turboc</a:t>
            </a:r>
            <a:r>
              <a:rPr lang="en-US" sz="2800" dirty="0">
                <a:solidFill>
                  <a:srgbClr val="FF33CC"/>
                </a:solidFill>
              </a:rPr>
              <a:t>/</a:t>
            </a:r>
            <a:r>
              <a:rPr lang="en-US" sz="2800" dirty="0" err="1">
                <a:solidFill>
                  <a:srgbClr val="FF33CC"/>
                </a:solidFill>
              </a:rPr>
              <a:t>c++</a:t>
            </a:r>
            <a:r>
              <a:rPr lang="en-US" sz="2800" dirty="0">
                <a:solidFill>
                  <a:srgbClr val="FF33CC"/>
                </a:solidFill>
              </a:rPr>
              <a:t>).</a:t>
            </a:r>
            <a:r>
              <a:rPr lang="en-US" sz="2800" dirty="0"/>
              <a:t> </a:t>
            </a:r>
          </a:p>
          <a:p>
            <a:pPr>
              <a:buFont typeface="Wingdings" pitchFamily="2" charset="2"/>
              <a:buChar char="ü"/>
            </a:pPr>
            <a:r>
              <a:rPr lang="en-US" sz="2800" dirty="0"/>
              <a:t>Address of a variable = </a:t>
            </a:r>
            <a:r>
              <a:rPr lang="en-US" sz="2800" b="1" dirty="0">
                <a:solidFill>
                  <a:srgbClr val="FF0066"/>
                </a:solidFill>
              </a:rPr>
              <a:t>&amp; </a:t>
            </a:r>
            <a:r>
              <a:rPr lang="en-US" sz="2800" b="1" dirty="0" err="1">
                <a:solidFill>
                  <a:srgbClr val="FF0066"/>
                </a:solidFill>
              </a:rPr>
              <a:t>var_name</a:t>
            </a:r>
            <a:r>
              <a:rPr lang="en-US" sz="2800" b="1" dirty="0">
                <a:solidFill>
                  <a:srgbClr val="FF0066"/>
                </a:solidFill>
              </a:rPr>
              <a:t>; </a:t>
            </a:r>
          </a:p>
          <a:p>
            <a:r>
              <a:rPr lang="en-US" sz="2800" dirty="0"/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5937" r="34063" b="48333"/>
          <a:stretch>
            <a:fillRect/>
          </a:stretch>
        </p:blipFill>
        <p:spPr bwMode="auto">
          <a:xfrm>
            <a:off x="304800" y="1828800"/>
            <a:ext cx="69342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 l="4555" r="68531" b="91667"/>
          <a:stretch>
            <a:fillRect/>
          </a:stretch>
        </p:blipFill>
        <p:spPr bwMode="auto">
          <a:xfrm>
            <a:off x="381000" y="5181600"/>
            <a:ext cx="6629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533400" y="47244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33CC"/>
                </a:solidFill>
              </a:rPr>
              <a:t>Output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0" y="-76200"/>
            <a:ext cx="8534400" cy="658368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Variable Value and Address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722293"/>
            <a:ext cx="8763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00B050"/>
                </a:solidFill>
              </a:rPr>
              <a:t>Displaying value and address of a variable </a:t>
            </a:r>
            <a:r>
              <a:rPr lang="en-US" sz="2800" dirty="0">
                <a:solidFill>
                  <a:srgbClr val="FF33CC"/>
                </a:solidFill>
              </a:rPr>
              <a:t>(</a:t>
            </a:r>
            <a:r>
              <a:rPr lang="en-US" sz="2800" dirty="0" err="1">
                <a:solidFill>
                  <a:srgbClr val="FF33CC"/>
                </a:solidFill>
              </a:rPr>
              <a:t>CodeBlocks</a:t>
            </a:r>
            <a:r>
              <a:rPr lang="en-US" sz="2800" dirty="0">
                <a:solidFill>
                  <a:srgbClr val="FF33CC"/>
                </a:solidFill>
              </a:rPr>
              <a:t>).</a:t>
            </a:r>
            <a:r>
              <a:rPr lang="en-US" sz="2800" dirty="0"/>
              <a:t>  </a:t>
            </a:r>
          </a:p>
          <a:p>
            <a:r>
              <a:rPr lang="en-US" sz="2800" dirty="0"/>
              <a:t>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7200" y="39624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33CC"/>
                </a:solidFill>
              </a:rPr>
              <a:t>Output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 l="12500" t="20588" r="27500" b="45294"/>
          <a:stretch>
            <a:fillRect/>
          </a:stretch>
        </p:blipFill>
        <p:spPr bwMode="auto">
          <a:xfrm>
            <a:off x="381000" y="1219200"/>
            <a:ext cx="84582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r="55660" b="75649"/>
          <a:stretch>
            <a:fillRect/>
          </a:stretch>
        </p:blipFill>
        <p:spPr bwMode="auto">
          <a:xfrm>
            <a:off x="381000" y="5029200"/>
            <a:ext cx="58674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2590800" y="41148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system(“</a:t>
            </a:r>
            <a:r>
              <a:rPr lang="en-US" dirty="0" err="1"/>
              <a:t>cls</a:t>
            </a:r>
            <a:r>
              <a:rPr lang="en-US" dirty="0"/>
              <a:t>”);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67"/>
          <p:cNvSpPr txBox="1">
            <a:spLocks noGrp="1"/>
          </p:cNvSpPr>
          <p:nvPr>
            <p:ph type="body" idx="4294967295"/>
          </p:nvPr>
        </p:nvSpPr>
        <p:spPr>
          <a:xfrm>
            <a:off x="152400" y="2286000"/>
            <a:ext cx="8839200" cy="609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None/>
            </a:pPr>
            <a:r>
              <a:rPr lang="en-US" sz="2800" b="1" dirty="0">
                <a:solidFill>
                  <a:srgbClr val="FF0066"/>
                </a:solidFill>
              </a:rPr>
              <a:t>Here, address of a variable is displayed in hexadecimal form  </a:t>
            </a:r>
          </a:p>
          <a:p>
            <a:pPr algn="just">
              <a:buNone/>
            </a:pPr>
            <a:r>
              <a:rPr lang="en-US" sz="2800" b="1" dirty="0">
                <a:solidFill>
                  <a:srgbClr val="00B050"/>
                </a:solidFill>
              </a:rPr>
              <a:t>0x = hexadecimal </a:t>
            </a:r>
          </a:p>
          <a:p>
            <a:pPr algn="just">
              <a:buNone/>
            </a:pPr>
            <a:r>
              <a:rPr lang="en-US" sz="2800" b="1" dirty="0">
                <a:solidFill>
                  <a:schemeClr val="accent6"/>
                </a:solidFill>
              </a:rPr>
              <a:t>To get decimal number: </a:t>
            </a:r>
          </a:p>
          <a:p>
            <a:pPr algn="just">
              <a:buNone/>
            </a:pPr>
            <a:r>
              <a:rPr lang="en-US" sz="2800" b="1" dirty="0">
                <a:solidFill>
                  <a:schemeClr val="accent6"/>
                </a:solidFill>
              </a:rPr>
              <a:t>i.e. </a:t>
            </a:r>
            <a:r>
              <a:rPr lang="en-US" sz="2800" b="1" dirty="0">
                <a:solidFill>
                  <a:srgbClr val="FF33CC"/>
                </a:solidFill>
              </a:rPr>
              <a:t>0x8f9ffff4  = 2,409,627,636</a:t>
            </a:r>
            <a:r>
              <a:rPr lang="en-US" sz="2800" b="1" dirty="0">
                <a:solidFill>
                  <a:schemeClr val="accent6"/>
                </a:solidFill>
              </a:rPr>
              <a:t> on 8GB RAM               </a:t>
            </a:r>
            <a:r>
              <a:rPr lang="en-US" sz="2800" b="1" dirty="0">
                <a:solidFill>
                  <a:srgbClr val="0070C0"/>
                </a:solidFill>
              </a:rPr>
              <a:t>(Decimal addresses from 0 to 8,589,934,591) </a:t>
            </a:r>
          </a:p>
          <a:p>
            <a:pPr algn="just">
              <a:buNone/>
            </a:pPr>
            <a:r>
              <a:rPr lang="en-US" sz="2800" b="1" dirty="0">
                <a:solidFill>
                  <a:schemeClr val="accent6"/>
                </a:solidFill>
              </a:rPr>
              <a:t>i.e. </a:t>
            </a:r>
            <a:r>
              <a:rPr lang="en-US" sz="2800" b="1" dirty="0">
                <a:solidFill>
                  <a:srgbClr val="FF33CC"/>
                </a:solidFill>
              </a:rPr>
              <a:t>0x6dfeec = 7,208,684‬</a:t>
            </a:r>
            <a:r>
              <a:rPr lang="en-US" sz="2800" b="1" dirty="0">
                <a:solidFill>
                  <a:schemeClr val="accent6"/>
                </a:solidFill>
              </a:rPr>
              <a:t> on 8GB RAM</a:t>
            </a:r>
          </a:p>
          <a:p>
            <a:pPr algn="just">
              <a:buNone/>
            </a:pPr>
            <a:r>
              <a:rPr lang="en-US" sz="2800" b="1" dirty="0">
                <a:solidFill>
                  <a:schemeClr val="accent6"/>
                </a:solidFill>
              </a:rPr>
              <a:t>Total addresses = 2</a:t>
            </a:r>
            <a:r>
              <a:rPr lang="en-US" sz="2800" b="1" baseline="30000" dirty="0">
                <a:solidFill>
                  <a:schemeClr val="accent6"/>
                </a:solidFill>
              </a:rPr>
              <a:t>33</a:t>
            </a:r>
            <a:r>
              <a:rPr lang="en-US" sz="2800" b="1" dirty="0">
                <a:solidFill>
                  <a:schemeClr val="accent6"/>
                </a:solidFill>
              </a:rPr>
              <a:t>( 8GB = 2</a:t>
            </a:r>
            <a:r>
              <a:rPr lang="en-US" sz="2800" b="1" baseline="30000" dirty="0">
                <a:solidFill>
                  <a:schemeClr val="accent6"/>
                </a:solidFill>
              </a:rPr>
              <a:t>3</a:t>
            </a:r>
            <a:r>
              <a:rPr lang="en-US" sz="2800" b="1" dirty="0">
                <a:solidFill>
                  <a:schemeClr val="accent6"/>
                </a:solidFill>
              </a:rPr>
              <a:t>x2</a:t>
            </a:r>
            <a:r>
              <a:rPr lang="en-US" sz="2800" b="1" baseline="30000" dirty="0">
                <a:solidFill>
                  <a:schemeClr val="accent6"/>
                </a:solidFill>
              </a:rPr>
              <a:t>30</a:t>
            </a:r>
            <a:r>
              <a:rPr lang="en-US" sz="2800" b="1" dirty="0">
                <a:solidFill>
                  <a:schemeClr val="accent6"/>
                </a:solidFill>
              </a:rPr>
              <a:t> = 2</a:t>
            </a:r>
            <a:r>
              <a:rPr lang="en-US" sz="2800" b="1" baseline="30000" dirty="0">
                <a:solidFill>
                  <a:schemeClr val="accent6"/>
                </a:solidFill>
              </a:rPr>
              <a:t>33</a:t>
            </a:r>
            <a:r>
              <a:rPr lang="en-US" sz="2800" b="1" dirty="0">
                <a:solidFill>
                  <a:schemeClr val="accent6"/>
                </a:solidFill>
              </a:rPr>
              <a:t>) </a:t>
            </a:r>
          </a:p>
          <a:p>
            <a:pPr algn="just">
              <a:buNone/>
            </a:pPr>
            <a:endParaRPr lang="en-US" sz="2800" b="1" dirty="0">
              <a:solidFill>
                <a:schemeClr val="accent6"/>
              </a:solidFill>
            </a:endParaRPr>
          </a:p>
          <a:p>
            <a:pPr algn="just">
              <a:buNone/>
            </a:pPr>
            <a:r>
              <a:rPr lang="en-US" sz="2800" b="1" dirty="0">
                <a:solidFill>
                  <a:schemeClr val="accent6"/>
                </a:solidFill>
              </a:rPr>
              <a:t> </a:t>
            </a:r>
            <a:endParaRPr lang="en-US" sz="2800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67"/>
          <p:cNvSpPr txBox="1">
            <a:spLocks noGrp="1"/>
          </p:cNvSpPr>
          <p:nvPr>
            <p:ph type="body" idx="4294967295"/>
          </p:nvPr>
        </p:nvSpPr>
        <p:spPr>
          <a:xfrm>
            <a:off x="152400" y="2286000"/>
            <a:ext cx="8839200" cy="609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None/>
            </a:pPr>
            <a:r>
              <a:rPr lang="en-US" sz="2800" b="1" dirty="0">
                <a:solidFill>
                  <a:srgbClr val="7030A0"/>
                </a:solidFill>
              </a:rPr>
              <a:t>Total addresses for 8GB RAM = 2</a:t>
            </a:r>
            <a:r>
              <a:rPr lang="en-US" sz="2800" b="1" baseline="30000" dirty="0">
                <a:solidFill>
                  <a:srgbClr val="7030A0"/>
                </a:solidFill>
              </a:rPr>
              <a:t>33</a:t>
            </a:r>
            <a:r>
              <a:rPr lang="en-US" sz="2800" b="1" dirty="0">
                <a:solidFill>
                  <a:srgbClr val="7030A0"/>
                </a:solidFill>
              </a:rPr>
              <a:t>( 2</a:t>
            </a:r>
            <a:r>
              <a:rPr lang="en-US" sz="2800" b="1" baseline="30000" dirty="0">
                <a:solidFill>
                  <a:srgbClr val="7030A0"/>
                </a:solidFill>
              </a:rPr>
              <a:t>3</a:t>
            </a:r>
            <a:r>
              <a:rPr lang="en-US" sz="2800" b="1" dirty="0">
                <a:solidFill>
                  <a:srgbClr val="7030A0"/>
                </a:solidFill>
              </a:rPr>
              <a:t>x2</a:t>
            </a:r>
            <a:r>
              <a:rPr lang="en-US" sz="2800" b="1" baseline="30000" dirty="0">
                <a:solidFill>
                  <a:srgbClr val="7030A0"/>
                </a:solidFill>
              </a:rPr>
              <a:t>30</a:t>
            </a:r>
            <a:r>
              <a:rPr lang="en-US" sz="2800" b="1" dirty="0">
                <a:solidFill>
                  <a:srgbClr val="7030A0"/>
                </a:solidFill>
              </a:rPr>
              <a:t> = 2</a:t>
            </a:r>
            <a:r>
              <a:rPr lang="en-US" sz="2800" b="1" baseline="30000" dirty="0">
                <a:solidFill>
                  <a:srgbClr val="7030A0"/>
                </a:solidFill>
              </a:rPr>
              <a:t>33</a:t>
            </a:r>
            <a:r>
              <a:rPr lang="en-US" sz="2800" b="1" dirty="0">
                <a:solidFill>
                  <a:srgbClr val="7030A0"/>
                </a:solidFill>
              </a:rPr>
              <a:t>) </a:t>
            </a:r>
          </a:p>
          <a:p>
            <a:pPr algn="just">
              <a:buNone/>
            </a:pPr>
            <a:r>
              <a:rPr lang="en-US" sz="2800" b="1" dirty="0">
                <a:solidFill>
                  <a:srgbClr val="C00000"/>
                </a:solidFill>
              </a:rPr>
              <a:t>Total addresses for 4GB RAM = 2</a:t>
            </a:r>
            <a:r>
              <a:rPr lang="en-US" sz="2800" b="1" baseline="30000" dirty="0">
                <a:solidFill>
                  <a:srgbClr val="C00000"/>
                </a:solidFill>
              </a:rPr>
              <a:t>32</a:t>
            </a:r>
            <a:r>
              <a:rPr lang="en-US" sz="2800" b="1" dirty="0">
                <a:solidFill>
                  <a:srgbClr val="C00000"/>
                </a:solidFill>
              </a:rPr>
              <a:t>( 2</a:t>
            </a:r>
            <a:r>
              <a:rPr lang="en-US" sz="2800" b="1" baseline="30000" dirty="0">
                <a:solidFill>
                  <a:srgbClr val="C00000"/>
                </a:solidFill>
              </a:rPr>
              <a:t>2</a:t>
            </a:r>
            <a:r>
              <a:rPr lang="en-US" sz="2800" b="1" dirty="0">
                <a:solidFill>
                  <a:srgbClr val="C00000"/>
                </a:solidFill>
              </a:rPr>
              <a:t>x2</a:t>
            </a:r>
            <a:r>
              <a:rPr lang="en-US" sz="2800" b="1" baseline="30000" dirty="0">
                <a:solidFill>
                  <a:srgbClr val="C00000"/>
                </a:solidFill>
              </a:rPr>
              <a:t>30</a:t>
            </a:r>
            <a:r>
              <a:rPr lang="en-US" sz="2800" b="1" dirty="0">
                <a:solidFill>
                  <a:srgbClr val="C00000"/>
                </a:solidFill>
              </a:rPr>
              <a:t> = 2</a:t>
            </a:r>
            <a:r>
              <a:rPr lang="en-US" sz="2800" b="1" baseline="30000" dirty="0">
                <a:solidFill>
                  <a:srgbClr val="C00000"/>
                </a:solidFill>
              </a:rPr>
              <a:t>32</a:t>
            </a:r>
            <a:r>
              <a:rPr lang="en-US" sz="2800" b="1" dirty="0">
                <a:solidFill>
                  <a:srgbClr val="C00000"/>
                </a:solidFill>
              </a:rPr>
              <a:t>)</a:t>
            </a:r>
          </a:p>
          <a:p>
            <a:pPr algn="just">
              <a:buNone/>
            </a:pPr>
            <a:endParaRPr lang="en-US" sz="2800" b="1" dirty="0">
              <a:solidFill>
                <a:srgbClr val="C00000"/>
              </a:solidFill>
            </a:endParaRPr>
          </a:p>
          <a:p>
            <a:pPr algn="just">
              <a:buNone/>
            </a:pPr>
            <a:r>
              <a:rPr lang="en-US" sz="2800" b="1" dirty="0">
                <a:solidFill>
                  <a:srgbClr val="C00000"/>
                </a:solidFill>
              </a:rPr>
              <a:t>Note: </a:t>
            </a:r>
            <a:r>
              <a:rPr lang="en-US" sz="2800" b="1" dirty="0">
                <a:solidFill>
                  <a:srgbClr val="00B050"/>
                </a:solidFill>
              </a:rPr>
              <a:t>In exam we can consider addresses in  decimal number i.e. 1020, 2024, 4028, etc.  </a:t>
            </a:r>
          </a:p>
          <a:p>
            <a:pPr algn="just">
              <a:buNone/>
            </a:pPr>
            <a:endParaRPr lang="en-US" sz="2800" b="1" dirty="0">
              <a:solidFill>
                <a:schemeClr val="accent6"/>
              </a:solidFill>
            </a:endParaRPr>
          </a:p>
          <a:p>
            <a:pPr algn="just">
              <a:buNone/>
            </a:pPr>
            <a:endParaRPr lang="en-US" sz="2800" b="1" dirty="0">
              <a:solidFill>
                <a:schemeClr val="accent6"/>
              </a:solidFill>
            </a:endParaRPr>
          </a:p>
          <a:p>
            <a:pPr algn="just">
              <a:buNone/>
            </a:pPr>
            <a:r>
              <a:rPr lang="en-US" sz="2800" b="1" dirty="0">
                <a:solidFill>
                  <a:schemeClr val="accent6"/>
                </a:solidFill>
              </a:rPr>
              <a:t> </a:t>
            </a:r>
            <a:endParaRPr lang="en-US" sz="2800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6B202CBF532C47AC7B4711D124A94A" ma:contentTypeVersion="8" ma:contentTypeDescription="Create a new document." ma:contentTypeScope="" ma:versionID="01adb539a532609d38e51ad5b6220e42">
  <xsd:schema xmlns:xsd="http://www.w3.org/2001/XMLSchema" xmlns:xs="http://www.w3.org/2001/XMLSchema" xmlns:p="http://schemas.microsoft.com/office/2006/metadata/properties" xmlns:ns2="b66ba328-3cef-4ab1-9137-b80ba276e726" targetNamespace="http://schemas.microsoft.com/office/2006/metadata/properties" ma:root="true" ma:fieldsID="9376fe167284e88e2eb3b50b88cadcdd" ns2:_="">
    <xsd:import namespace="b66ba328-3cef-4ab1-9137-b80ba276e72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6ba328-3cef-4ab1-9137-b80ba276e7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529FBE7-EF14-407B-AD0B-E7490A07F1E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7BC46B6-321D-4029-BEE9-6DB3ACADDAC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1F07EA6-C433-455E-9C3F-894F0ECE0162}"/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1161</TotalTime>
  <Words>1302</Words>
  <Application>Microsoft Office PowerPoint</Application>
  <PresentationFormat>On-screen Show (4:3)</PresentationFormat>
  <Paragraphs>260</Paragraphs>
  <Slides>46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Bookman Old Style</vt:lpstr>
      <vt:lpstr>Calibri</vt:lpstr>
      <vt:lpstr>Gill Sans MT</vt:lpstr>
      <vt:lpstr>Wingdings</vt:lpstr>
      <vt:lpstr>Wingdings 3</vt:lpstr>
      <vt:lpstr>Origin</vt:lpstr>
      <vt:lpstr> 8.Pointers</vt:lpstr>
      <vt:lpstr>PowerPoint Presentation</vt:lpstr>
      <vt:lpstr>Learning Outcomes</vt:lpstr>
      <vt:lpstr>Value and Address of a variable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mrs</dc:creator>
  <cp:lastModifiedBy>SBMP Student</cp:lastModifiedBy>
  <cp:revision>147</cp:revision>
  <dcterms:created xsi:type="dcterms:W3CDTF">2020-02-09T11:24:56Z</dcterms:created>
  <dcterms:modified xsi:type="dcterms:W3CDTF">2022-05-26T02:32:03Z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0x0101008A6B202CBF532C47AC7B4711D124A94A</vt:lpwstr>
  </property>
</Properties>
</file>